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78" r:id="rId1"/>
  </p:sldMasterIdLst>
  <p:notesMasterIdLst>
    <p:notesMasterId r:id="rId117"/>
  </p:notesMasterIdLst>
  <p:handoutMasterIdLst>
    <p:handoutMasterId r:id="rId118"/>
  </p:handoutMasterIdLst>
  <p:sldIdLst>
    <p:sldId id="1086" r:id="rId2"/>
    <p:sldId id="1423" r:id="rId3"/>
    <p:sldId id="1419" r:id="rId4"/>
    <p:sldId id="1420" r:id="rId5"/>
    <p:sldId id="1378" r:id="rId6"/>
    <p:sldId id="1379" r:id="rId7"/>
    <p:sldId id="1380" r:id="rId8"/>
    <p:sldId id="1402" r:id="rId9"/>
    <p:sldId id="1367" r:id="rId10"/>
    <p:sldId id="1404" r:id="rId11"/>
    <p:sldId id="1406" r:id="rId12"/>
    <p:sldId id="1403" r:id="rId13"/>
    <p:sldId id="1374" r:id="rId14"/>
    <p:sldId id="1192" r:id="rId15"/>
    <p:sldId id="1407" r:id="rId16"/>
    <p:sldId id="1409" r:id="rId17"/>
    <p:sldId id="1410" r:id="rId18"/>
    <p:sldId id="1350" r:id="rId19"/>
    <p:sldId id="1383" r:id="rId20"/>
    <p:sldId id="1384" r:id="rId21"/>
    <p:sldId id="1385" r:id="rId22"/>
    <p:sldId id="1392" r:id="rId23"/>
    <p:sldId id="1393" r:id="rId24"/>
    <p:sldId id="1418" r:id="rId25"/>
    <p:sldId id="1412" r:id="rId26"/>
    <p:sldId id="1230" r:id="rId27"/>
    <p:sldId id="1416" r:id="rId28"/>
    <p:sldId id="1411" r:id="rId29"/>
    <p:sldId id="1413" r:id="rId30"/>
    <p:sldId id="1415" r:id="rId31"/>
    <p:sldId id="1394" r:id="rId32"/>
    <p:sldId id="1395" r:id="rId33"/>
    <p:sldId id="1398" r:id="rId34"/>
    <p:sldId id="1359" r:id="rId35"/>
    <p:sldId id="1480" r:id="rId36"/>
    <p:sldId id="1208" r:id="rId37"/>
    <p:sldId id="1481" r:id="rId38"/>
    <p:sldId id="1482" r:id="rId39"/>
    <p:sldId id="1483" r:id="rId40"/>
    <p:sldId id="1484" r:id="rId41"/>
    <p:sldId id="1417" r:id="rId42"/>
    <p:sldId id="1485" r:id="rId43"/>
    <p:sldId id="1424" r:id="rId44"/>
    <p:sldId id="1426" r:id="rId45"/>
    <p:sldId id="1427" r:id="rId46"/>
    <p:sldId id="1428" r:id="rId47"/>
    <p:sldId id="1429" r:id="rId48"/>
    <p:sldId id="1430" r:id="rId49"/>
    <p:sldId id="1431" r:id="rId50"/>
    <p:sldId id="1432" r:id="rId51"/>
    <p:sldId id="1433" r:id="rId52"/>
    <p:sldId id="1434" r:id="rId53"/>
    <p:sldId id="1435" r:id="rId54"/>
    <p:sldId id="1436" r:id="rId55"/>
    <p:sldId id="1437" r:id="rId56"/>
    <p:sldId id="1438" r:id="rId57"/>
    <p:sldId id="1442" r:id="rId58"/>
    <p:sldId id="1443" r:id="rId59"/>
    <p:sldId id="1444" r:id="rId60"/>
    <p:sldId id="1445" r:id="rId61"/>
    <p:sldId id="1446" r:id="rId62"/>
    <p:sldId id="1447" r:id="rId63"/>
    <p:sldId id="1448" r:id="rId64"/>
    <p:sldId id="1449" r:id="rId65"/>
    <p:sldId id="1450" r:id="rId66"/>
    <p:sldId id="1451" r:id="rId67"/>
    <p:sldId id="1452" r:id="rId68"/>
    <p:sldId id="1453" r:id="rId69"/>
    <p:sldId id="1454" r:id="rId70"/>
    <p:sldId id="1455" r:id="rId71"/>
    <p:sldId id="1456" r:id="rId72"/>
    <p:sldId id="1457" r:id="rId73"/>
    <p:sldId id="1458" r:id="rId74"/>
    <p:sldId id="1459" r:id="rId75"/>
    <p:sldId id="1460" r:id="rId76"/>
    <p:sldId id="1461" r:id="rId77"/>
    <p:sldId id="1462" r:id="rId78"/>
    <p:sldId id="1463" r:id="rId79"/>
    <p:sldId id="1464" r:id="rId80"/>
    <p:sldId id="1505" r:id="rId81"/>
    <p:sldId id="1465" r:id="rId82"/>
    <p:sldId id="1466" r:id="rId83"/>
    <p:sldId id="1467" r:id="rId84"/>
    <p:sldId id="1468" r:id="rId85"/>
    <p:sldId id="1469" r:id="rId86"/>
    <p:sldId id="1470" r:id="rId87"/>
    <p:sldId id="1471" r:id="rId88"/>
    <p:sldId id="1472" r:id="rId89"/>
    <p:sldId id="1473" r:id="rId90"/>
    <p:sldId id="1474" r:id="rId91"/>
    <p:sldId id="1475" r:id="rId92"/>
    <p:sldId id="1476" r:id="rId93"/>
    <p:sldId id="1477" r:id="rId94"/>
    <p:sldId id="1478" r:id="rId95"/>
    <p:sldId id="1479" r:id="rId96"/>
    <p:sldId id="1486" r:id="rId97"/>
    <p:sldId id="1487" r:id="rId98"/>
    <p:sldId id="1488" r:id="rId99"/>
    <p:sldId id="1489" r:id="rId100"/>
    <p:sldId id="1490" r:id="rId101"/>
    <p:sldId id="1491" r:id="rId102"/>
    <p:sldId id="1492" r:id="rId103"/>
    <p:sldId id="1493" r:id="rId104"/>
    <p:sldId id="1494" r:id="rId105"/>
    <p:sldId id="1495" r:id="rId106"/>
    <p:sldId id="1496" r:id="rId107"/>
    <p:sldId id="1497" r:id="rId108"/>
    <p:sldId id="1498" r:id="rId109"/>
    <p:sldId id="1499" r:id="rId110"/>
    <p:sldId id="1500" r:id="rId111"/>
    <p:sldId id="1501" r:id="rId112"/>
    <p:sldId id="1502" r:id="rId113"/>
    <p:sldId id="1503" r:id="rId114"/>
    <p:sldId id="1504" r:id="rId115"/>
    <p:sldId id="1144" r:id="rId116"/>
  </p:sldIdLst>
  <p:sldSz cx="9144000" cy="6858000" type="screen4x3"/>
  <p:notesSz cx="7023100" cy="9309100"/>
  <p:defaultTextStyle>
    <a:defPPr>
      <a:defRPr lang="en-US"/>
    </a:defPPr>
    <a:lvl1pPr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1pPr>
    <a:lvl2pPr marL="457200"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5pPr>
    <a:lvl6pPr marL="2286000" algn="l" defTabSz="914400" rtl="0" eaLnBrk="1" latinLnBrk="0" hangingPunct="1">
      <a:defRPr kern="1200">
        <a:solidFill>
          <a:schemeClr val="tx1"/>
        </a:solidFill>
        <a:latin typeface="Arial" charset="0"/>
        <a:ea typeface="ヒラギノ角ゴ Pro W3" pitchFamily="1" charset="-128"/>
        <a:cs typeface="+mn-cs"/>
      </a:defRPr>
    </a:lvl6pPr>
    <a:lvl7pPr marL="2743200" algn="l" defTabSz="914400" rtl="0" eaLnBrk="1" latinLnBrk="0" hangingPunct="1">
      <a:defRPr kern="1200">
        <a:solidFill>
          <a:schemeClr val="tx1"/>
        </a:solidFill>
        <a:latin typeface="Arial" charset="0"/>
        <a:ea typeface="ヒラギノ角ゴ Pro W3" pitchFamily="1" charset="-128"/>
        <a:cs typeface="+mn-cs"/>
      </a:defRPr>
    </a:lvl7pPr>
    <a:lvl8pPr marL="3200400" algn="l" defTabSz="914400" rtl="0" eaLnBrk="1" latinLnBrk="0" hangingPunct="1">
      <a:defRPr kern="1200">
        <a:solidFill>
          <a:schemeClr val="tx1"/>
        </a:solidFill>
        <a:latin typeface="Arial" charset="0"/>
        <a:ea typeface="ヒラギノ角ゴ Pro W3" pitchFamily="1" charset="-128"/>
        <a:cs typeface="+mn-cs"/>
      </a:defRPr>
    </a:lvl8pPr>
    <a:lvl9pPr marL="3657600" algn="l" defTabSz="914400" rtl="0" eaLnBrk="1" latinLnBrk="0" hangingPunct="1">
      <a:defRPr kern="1200">
        <a:solidFill>
          <a:schemeClr val="tx1"/>
        </a:solidFill>
        <a:latin typeface="Arial" charset="0"/>
        <a:ea typeface="ヒラギノ角ゴ Pro W3" pitchFamily="1"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672" userDrawn="1">
          <p15:clr>
            <a:srgbClr val="A4A3A4"/>
          </p15:clr>
        </p15:guide>
        <p15:guide id="4" orient="horz" pos="3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2683"/>
    <a:srgbClr val="2A5B8A"/>
    <a:srgbClr val="2E9162"/>
    <a:srgbClr val="636D6E"/>
    <a:srgbClr val="0045C7"/>
    <a:srgbClr val="E6E6E6"/>
    <a:srgbClr val="FE0274"/>
    <a:srgbClr val="74BB3F"/>
    <a:srgbClr val="FE5CA5"/>
    <a:srgbClr val="7339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7657" autoAdjust="0"/>
  </p:normalViewPr>
  <p:slideViewPr>
    <p:cSldViewPr>
      <p:cViewPr varScale="1">
        <p:scale>
          <a:sx n="84" d="100"/>
          <a:sy n="84" d="100"/>
        </p:scale>
        <p:origin x="1382" y="82"/>
      </p:cViewPr>
      <p:guideLst>
        <p:guide orient="horz" pos="2160"/>
        <p:guide pos="2880"/>
        <p:guide orient="horz" pos="672"/>
        <p:guide orient="horz" pos="384"/>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98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40EFCD-C02B-4C4A-A219-AEFAECEC913F}" type="doc">
      <dgm:prSet loTypeId="urn:microsoft.com/office/officeart/2005/8/layout/process2" loCatId="process" qsTypeId="urn:microsoft.com/office/officeart/2005/8/quickstyle/simple1" qsCatId="simple" csTypeId="urn:microsoft.com/office/officeart/2005/8/colors/colorful5" csCatId="colorful" phldr="1"/>
      <dgm:spPr/>
    </dgm:pt>
    <dgm:pt modelId="{20C73864-18AD-4F7C-AC9A-099345AC61E5}">
      <dgm:prSet phldrT="[Text]"/>
      <dgm:spPr/>
      <dgm:t>
        <a:bodyPr/>
        <a:lstStyle/>
        <a:p>
          <a:r>
            <a:rPr lang="en-US" dirty="0" smtClean="0"/>
            <a:t>Nominal</a:t>
          </a:r>
          <a:endParaRPr lang="en-US" dirty="0"/>
        </a:p>
      </dgm:t>
    </dgm:pt>
    <dgm:pt modelId="{8C20B33B-6267-42EE-9FB3-E14E41830859}" type="parTrans" cxnId="{9F95AEC8-9ACF-4F96-BE20-501ABB45255E}">
      <dgm:prSet/>
      <dgm:spPr/>
      <dgm:t>
        <a:bodyPr/>
        <a:lstStyle/>
        <a:p>
          <a:endParaRPr lang="en-US"/>
        </a:p>
      </dgm:t>
    </dgm:pt>
    <dgm:pt modelId="{48AF1321-E3E7-40F6-AAD9-918A1AA24F0A}" type="sibTrans" cxnId="{9F95AEC8-9ACF-4F96-BE20-501ABB45255E}">
      <dgm:prSet/>
      <dgm:spPr/>
      <dgm:t>
        <a:bodyPr/>
        <a:lstStyle/>
        <a:p>
          <a:endParaRPr lang="en-US" dirty="0"/>
        </a:p>
      </dgm:t>
    </dgm:pt>
    <dgm:pt modelId="{A6216FDF-19E6-49F6-9D63-3760FD6E0580}">
      <dgm:prSet phldrT="[Text]"/>
      <dgm:spPr>
        <a:solidFill>
          <a:srgbClr val="2A5B8A"/>
        </a:solidFill>
      </dgm:spPr>
      <dgm:t>
        <a:bodyPr/>
        <a:lstStyle/>
        <a:p>
          <a:r>
            <a:rPr lang="en-US" dirty="0" smtClean="0"/>
            <a:t>Interval </a:t>
          </a:r>
          <a:endParaRPr lang="en-US" dirty="0"/>
        </a:p>
      </dgm:t>
    </dgm:pt>
    <dgm:pt modelId="{107A7B40-7AD7-4784-AFA3-A1E94BAE2FC5}" type="parTrans" cxnId="{AC32C1BC-DE93-4195-948D-0A8C83555C74}">
      <dgm:prSet/>
      <dgm:spPr/>
      <dgm:t>
        <a:bodyPr/>
        <a:lstStyle/>
        <a:p>
          <a:endParaRPr lang="en-US"/>
        </a:p>
      </dgm:t>
    </dgm:pt>
    <dgm:pt modelId="{5FC44DAF-9D40-4D5B-AADB-90B62CAD2007}" type="sibTrans" cxnId="{AC32C1BC-DE93-4195-948D-0A8C83555C74}">
      <dgm:prSet/>
      <dgm:spPr/>
      <dgm:t>
        <a:bodyPr/>
        <a:lstStyle/>
        <a:p>
          <a:endParaRPr lang="en-US" dirty="0"/>
        </a:p>
      </dgm:t>
    </dgm:pt>
    <dgm:pt modelId="{4D5BF5D2-1FB5-418A-AFF0-4F2BCCB715A9}">
      <dgm:prSet phldrT="[Text]"/>
      <dgm:spPr>
        <a:solidFill>
          <a:srgbClr val="4F2683"/>
        </a:solidFill>
      </dgm:spPr>
      <dgm:t>
        <a:bodyPr/>
        <a:lstStyle/>
        <a:p>
          <a:r>
            <a:rPr lang="en-US" dirty="0" smtClean="0"/>
            <a:t>Ratio</a:t>
          </a:r>
          <a:endParaRPr lang="en-US" dirty="0"/>
        </a:p>
      </dgm:t>
    </dgm:pt>
    <dgm:pt modelId="{6601C0B9-42E6-48B9-8D02-9266799E6F96}" type="parTrans" cxnId="{062834F0-FEFC-4F6A-8820-7B878C09CAA5}">
      <dgm:prSet/>
      <dgm:spPr/>
      <dgm:t>
        <a:bodyPr/>
        <a:lstStyle/>
        <a:p>
          <a:endParaRPr lang="en-US"/>
        </a:p>
      </dgm:t>
    </dgm:pt>
    <dgm:pt modelId="{64E16DF2-EA8E-48EE-8D1C-ADE1D97902B0}" type="sibTrans" cxnId="{062834F0-FEFC-4F6A-8820-7B878C09CAA5}">
      <dgm:prSet/>
      <dgm:spPr/>
      <dgm:t>
        <a:bodyPr/>
        <a:lstStyle/>
        <a:p>
          <a:endParaRPr lang="en-US"/>
        </a:p>
      </dgm:t>
    </dgm:pt>
    <dgm:pt modelId="{AFB14B0C-E7D8-4919-ADF4-5275AD25E4CB}">
      <dgm:prSet/>
      <dgm:spPr>
        <a:solidFill>
          <a:srgbClr val="2E9162"/>
        </a:solidFill>
      </dgm:spPr>
      <dgm:t>
        <a:bodyPr/>
        <a:lstStyle/>
        <a:p>
          <a:r>
            <a:rPr lang="en-US" dirty="0" smtClean="0"/>
            <a:t>Ordinal</a:t>
          </a:r>
          <a:endParaRPr lang="en-US" dirty="0"/>
        </a:p>
      </dgm:t>
    </dgm:pt>
    <dgm:pt modelId="{BC78B816-2D6F-49EA-870F-C296A36218B7}" type="parTrans" cxnId="{9A0556EA-CC81-480B-A016-30041557795B}">
      <dgm:prSet/>
      <dgm:spPr/>
      <dgm:t>
        <a:bodyPr/>
        <a:lstStyle/>
        <a:p>
          <a:endParaRPr lang="en-US"/>
        </a:p>
      </dgm:t>
    </dgm:pt>
    <dgm:pt modelId="{60E6813E-3006-4142-B1DF-7E201F5E7391}" type="sibTrans" cxnId="{9A0556EA-CC81-480B-A016-30041557795B}">
      <dgm:prSet/>
      <dgm:spPr/>
      <dgm:t>
        <a:bodyPr/>
        <a:lstStyle/>
        <a:p>
          <a:endParaRPr lang="en-US" dirty="0"/>
        </a:p>
      </dgm:t>
    </dgm:pt>
    <dgm:pt modelId="{AD305400-F459-4111-ABAE-E304DC54FD19}" type="pres">
      <dgm:prSet presAssocID="{5040EFCD-C02B-4C4A-A219-AEFAECEC913F}" presName="linearFlow" presStyleCnt="0">
        <dgm:presLayoutVars>
          <dgm:resizeHandles val="exact"/>
        </dgm:presLayoutVars>
      </dgm:prSet>
      <dgm:spPr/>
    </dgm:pt>
    <dgm:pt modelId="{5F6DA1A4-F3E6-4A25-80D4-9A995C724054}" type="pres">
      <dgm:prSet presAssocID="{20C73864-18AD-4F7C-AC9A-099345AC61E5}" presName="node" presStyleLbl="node1" presStyleIdx="0" presStyleCnt="4">
        <dgm:presLayoutVars>
          <dgm:bulletEnabled val="1"/>
        </dgm:presLayoutVars>
      </dgm:prSet>
      <dgm:spPr/>
      <dgm:t>
        <a:bodyPr/>
        <a:lstStyle/>
        <a:p>
          <a:endParaRPr lang="en-US"/>
        </a:p>
      </dgm:t>
    </dgm:pt>
    <dgm:pt modelId="{4EA05A97-C19E-4F27-9D00-7872B497276C}" type="pres">
      <dgm:prSet presAssocID="{48AF1321-E3E7-40F6-AAD9-918A1AA24F0A}" presName="sibTrans" presStyleLbl="sibTrans2D1" presStyleIdx="0" presStyleCnt="3"/>
      <dgm:spPr/>
      <dgm:t>
        <a:bodyPr/>
        <a:lstStyle/>
        <a:p>
          <a:endParaRPr lang="en-US"/>
        </a:p>
      </dgm:t>
    </dgm:pt>
    <dgm:pt modelId="{43A634D9-44AF-4382-AF85-CE50E70BB2B7}" type="pres">
      <dgm:prSet presAssocID="{48AF1321-E3E7-40F6-AAD9-918A1AA24F0A}" presName="connectorText" presStyleLbl="sibTrans2D1" presStyleIdx="0" presStyleCnt="3"/>
      <dgm:spPr/>
      <dgm:t>
        <a:bodyPr/>
        <a:lstStyle/>
        <a:p>
          <a:endParaRPr lang="en-US"/>
        </a:p>
      </dgm:t>
    </dgm:pt>
    <dgm:pt modelId="{A9B83957-9BCB-44F2-A4B1-AC9E44D68A93}" type="pres">
      <dgm:prSet presAssocID="{AFB14B0C-E7D8-4919-ADF4-5275AD25E4CB}" presName="node" presStyleLbl="node1" presStyleIdx="1" presStyleCnt="4">
        <dgm:presLayoutVars>
          <dgm:bulletEnabled val="1"/>
        </dgm:presLayoutVars>
      </dgm:prSet>
      <dgm:spPr/>
      <dgm:t>
        <a:bodyPr/>
        <a:lstStyle/>
        <a:p>
          <a:endParaRPr lang="en-US"/>
        </a:p>
      </dgm:t>
    </dgm:pt>
    <dgm:pt modelId="{F989D9ED-8B97-4003-A1AA-E895886F23DC}" type="pres">
      <dgm:prSet presAssocID="{60E6813E-3006-4142-B1DF-7E201F5E7391}" presName="sibTrans" presStyleLbl="sibTrans2D1" presStyleIdx="1" presStyleCnt="3"/>
      <dgm:spPr/>
      <dgm:t>
        <a:bodyPr/>
        <a:lstStyle/>
        <a:p>
          <a:endParaRPr lang="en-US"/>
        </a:p>
      </dgm:t>
    </dgm:pt>
    <dgm:pt modelId="{305451CB-3869-4A95-AC95-97601648AB24}" type="pres">
      <dgm:prSet presAssocID="{60E6813E-3006-4142-B1DF-7E201F5E7391}" presName="connectorText" presStyleLbl="sibTrans2D1" presStyleIdx="1" presStyleCnt="3"/>
      <dgm:spPr/>
      <dgm:t>
        <a:bodyPr/>
        <a:lstStyle/>
        <a:p>
          <a:endParaRPr lang="en-US"/>
        </a:p>
      </dgm:t>
    </dgm:pt>
    <dgm:pt modelId="{16BA3981-46A5-4114-9867-99BA77AEE7D2}" type="pres">
      <dgm:prSet presAssocID="{A6216FDF-19E6-49F6-9D63-3760FD6E0580}" presName="node" presStyleLbl="node1" presStyleIdx="2" presStyleCnt="4">
        <dgm:presLayoutVars>
          <dgm:bulletEnabled val="1"/>
        </dgm:presLayoutVars>
      </dgm:prSet>
      <dgm:spPr/>
      <dgm:t>
        <a:bodyPr/>
        <a:lstStyle/>
        <a:p>
          <a:endParaRPr lang="en-US"/>
        </a:p>
      </dgm:t>
    </dgm:pt>
    <dgm:pt modelId="{74964347-6F67-41CA-B5E3-6AB044EAF856}" type="pres">
      <dgm:prSet presAssocID="{5FC44DAF-9D40-4D5B-AADB-90B62CAD2007}" presName="sibTrans" presStyleLbl="sibTrans2D1" presStyleIdx="2" presStyleCnt="3"/>
      <dgm:spPr/>
      <dgm:t>
        <a:bodyPr/>
        <a:lstStyle/>
        <a:p>
          <a:endParaRPr lang="en-US"/>
        </a:p>
      </dgm:t>
    </dgm:pt>
    <dgm:pt modelId="{9C08543A-3AAA-4904-874C-A0F96F390FA6}" type="pres">
      <dgm:prSet presAssocID="{5FC44DAF-9D40-4D5B-AADB-90B62CAD2007}" presName="connectorText" presStyleLbl="sibTrans2D1" presStyleIdx="2" presStyleCnt="3"/>
      <dgm:spPr/>
      <dgm:t>
        <a:bodyPr/>
        <a:lstStyle/>
        <a:p>
          <a:endParaRPr lang="en-US"/>
        </a:p>
      </dgm:t>
    </dgm:pt>
    <dgm:pt modelId="{742B04CA-A0F1-422D-BA0C-53B888794612}" type="pres">
      <dgm:prSet presAssocID="{4D5BF5D2-1FB5-418A-AFF0-4F2BCCB715A9}" presName="node" presStyleLbl="node1" presStyleIdx="3" presStyleCnt="4">
        <dgm:presLayoutVars>
          <dgm:bulletEnabled val="1"/>
        </dgm:presLayoutVars>
      </dgm:prSet>
      <dgm:spPr/>
      <dgm:t>
        <a:bodyPr/>
        <a:lstStyle/>
        <a:p>
          <a:endParaRPr lang="en-US"/>
        </a:p>
      </dgm:t>
    </dgm:pt>
  </dgm:ptLst>
  <dgm:cxnLst>
    <dgm:cxn modelId="{AC32C1BC-DE93-4195-948D-0A8C83555C74}" srcId="{5040EFCD-C02B-4C4A-A219-AEFAECEC913F}" destId="{A6216FDF-19E6-49F6-9D63-3760FD6E0580}" srcOrd="2" destOrd="0" parTransId="{107A7B40-7AD7-4784-AFA3-A1E94BAE2FC5}" sibTransId="{5FC44DAF-9D40-4D5B-AADB-90B62CAD2007}"/>
    <dgm:cxn modelId="{3CA4B15F-40CD-4ECD-B746-1968288F3EA3}" type="presOf" srcId="{48AF1321-E3E7-40F6-AAD9-918A1AA24F0A}" destId="{4EA05A97-C19E-4F27-9D00-7872B497276C}" srcOrd="0" destOrd="0" presId="urn:microsoft.com/office/officeart/2005/8/layout/process2"/>
    <dgm:cxn modelId="{4920F864-E420-4500-A597-9CCF7625B603}" type="presOf" srcId="{A6216FDF-19E6-49F6-9D63-3760FD6E0580}" destId="{16BA3981-46A5-4114-9867-99BA77AEE7D2}" srcOrd="0" destOrd="0" presId="urn:microsoft.com/office/officeart/2005/8/layout/process2"/>
    <dgm:cxn modelId="{D975B8B9-8147-4D11-8339-737D61514AEC}" type="presOf" srcId="{5040EFCD-C02B-4C4A-A219-AEFAECEC913F}" destId="{AD305400-F459-4111-ABAE-E304DC54FD19}" srcOrd="0" destOrd="0" presId="urn:microsoft.com/office/officeart/2005/8/layout/process2"/>
    <dgm:cxn modelId="{9A0556EA-CC81-480B-A016-30041557795B}" srcId="{5040EFCD-C02B-4C4A-A219-AEFAECEC913F}" destId="{AFB14B0C-E7D8-4919-ADF4-5275AD25E4CB}" srcOrd="1" destOrd="0" parTransId="{BC78B816-2D6F-49EA-870F-C296A36218B7}" sibTransId="{60E6813E-3006-4142-B1DF-7E201F5E7391}"/>
    <dgm:cxn modelId="{0DA00836-4812-4F30-B311-9CBF0450E65A}" type="presOf" srcId="{5FC44DAF-9D40-4D5B-AADB-90B62CAD2007}" destId="{9C08543A-3AAA-4904-874C-A0F96F390FA6}" srcOrd="1" destOrd="0" presId="urn:microsoft.com/office/officeart/2005/8/layout/process2"/>
    <dgm:cxn modelId="{1D421AD8-D094-4BE9-B0D4-25365425CB10}" type="presOf" srcId="{60E6813E-3006-4142-B1DF-7E201F5E7391}" destId="{305451CB-3869-4A95-AC95-97601648AB24}" srcOrd="1" destOrd="0" presId="urn:microsoft.com/office/officeart/2005/8/layout/process2"/>
    <dgm:cxn modelId="{380258A7-281B-4657-AFD0-28AAF892C74B}" type="presOf" srcId="{48AF1321-E3E7-40F6-AAD9-918A1AA24F0A}" destId="{43A634D9-44AF-4382-AF85-CE50E70BB2B7}" srcOrd="1" destOrd="0" presId="urn:microsoft.com/office/officeart/2005/8/layout/process2"/>
    <dgm:cxn modelId="{C279894D-9B51-4CA3-8021-82E4C58F9CAF}" type="presOf" srcId="{AFB14B0C-E7D8-4919-ADF4-5275AD25E4CB}" destId="{A9B83957-9BCB-44F2-A4B1-AC9E44D68A93}" srcOrd="0" destOrd="0" presId="urn:microsoft.com/office/officeart/2005/8/layout/process2"/>
    <dgm:cxn modelId="{133394B8-F517-487F-9836-90058FA88734}" type="presOf" srcId="{20C73864-18AD-4F7C-AC9A-099345AC61E5}" destId="{5F6DA1A4-F3E6-4A25-80D4-9A995C724054}" srcOrd="0" destOrd="0" presId="urn:microsoft.com/office/officeart/2005/8/layout/process2"/>
    <dgm:cxn modelId="{21FE53D8-59D2-4794-AFD6-F00FA825978F}" type="presOf" srcId="{4D5BF5D2-1FB5-418A-AFF0-4F2BCCB715A9}" destId="{742B04CA-A0F1-422D-BA0C-53B888794612}" srcOrd="0" destOrd="0" presId="urn:microsoft.com/office/officeart/2005/8/layout/process2"/>
    <dgm:cxn modelId="{5BA49361-5DB7-4B84-9235-6FAFCF05DC4E}" type="presOf" srcId="{5FC44DAF-9D40-4D5B-AADB-90B62CAD2007}" destId="{74964347-6F67-41CA-B5E3-6AB044EAF856}" srcOrd="0" destOrd="0" presId="urn:microsoft.com/office/officeart/2005/8/layout/process2"/>
    <dgm:cxn modelId="{062834F0-FEFC-4F6A-8820-7B878C09CAA5}" srcId="{5040EFCD-C02B-4C4A-A219-AEFAECEC913F}" destId="{4D5BF5D2-1FB5-418A-AFF0-4F2BCCB715A9}" srcOrd="3" destOrd="0" parTransId="{6601C0B9-42E6-48B9-8D02-9266799E6F96}" sibTransId="{64E16DF2-EA8E-48EE-8D1C-ADE1D97902B0}"/>
    <dgm:cxn modelId="{9F95AEC8-9ACF-4F96-BE20-501ABB45255E}" srcId="{5040EFCD-C02B-4C4A-A219-AEFAECEC913F}" destId="{20C73864-18AD-4F7C-AC9A-099345AC61E5}" srcOrd="0" destOrd="0" parTransId="{8C20B33B-6267-42EE-9FB3-E14E41830859}" sibTransId="{48AF1321-E3E7-40F6-AAD9-918A1AA24F0A}"/>
    <dgm:cxn modelId="{67FA7102-355E-4458-ADB8-B6FD13144A05}" type="presOf" srcId="{60E6813E-3006-4142-B1DF-7E201F5E7391}" destId="{F989D9ED-8B97-4003-A1AA-E895886F23DC}" srcOrd="0" destOrd="0" presId="urn:microsoft.com/office/officeart/2005/8/layout/process2"/>
    <dgm:cxn modelId="{540FC327-E4FF-4957-8343-62165BE24E25}" type="presParOf" srcId="{AD305400-F459-4111-ABAE-E304DC54FD19}" destId="{5F6DA1A4-F3E6-4A25-80D4-9A995C724054}" srcOrd="0" destOrd="0" presId="urn:microsoft.com/office/officeart/2005/8/layout/process2"/>
    <dgm:cxn modelId="{35B8F2D2-1098-4444-8AC6-7ACBBB9861EB}" type="presParOf" srcId="{AD305400-F459-4111-ABAE-E304DC54FD19}" destId="{4EA05A97-C19E-4F27-9D00-7872B497276C}" srcOrd="1" destOrd="0" presId="urn:microsoft.com/office/officeart/2005/8/layout/process2"/>
    <dgm:cxn modelId="{84E132EB-8565-4737-8EFB-7BAECF07685B}" type="presParOf" srcId="{4EA05A97-C19E-4F27-9D00-7872B497276C}" destId="{43A634D9-44AF-4382-AF85-CE50E70BB2B7}" srcOrd="0" destOrd="0" presId="urn:microsoft.com/office/officeart/2005/8/layout/process2"/>
    <dgm:cxn modelId="{0FF44BF1-3F83-434C-9BC7-4C36EAD0090E}" type="presParOf" srcId="{AD305400-F459-4111-ABAE-E304DC54FD19}" destId="{A9B83957-9BCB-44F2-A4B1-AC9E44D68A93}" srcOrd="2" destOrd="0" presId="urn:microsoft.com/office/officeart/2005/8/layout/process2"/>
    <dgm:cxn modelId="{29E7530F-DA32-45E1-B546-3AFA2C6B6370}" type="presParOf" srcId="{AD305400-F459-4111-ABAE-E304DC54FD19}" destId="{F989D9ED-8B97-4003-A1AA-E895886F23DC}" srcOrd="3" destOrd="0" presId="urn:microsoft.com/office/officeart/2005/8/layout/process2"/>
    <dgm:cxn modelId="{3B08C19C-8691-480A-9FA2-267949EC5C8C}" type="presParOf" srcId="{F989D9ED-8B97-4003-A1AA-E895886F23DC}" destId="{305451CB-3869-4A95-AC95-97601648AB24}" srcOrd="0" destOrd="0" presId="urn:microsoft.com/office/officeart/2005/8/layout/process2"/>
    <dgm:cxn modelId="{C1BA5825-CC0B-4B19-87AF-68625C0BEB13}" type="presParOf" srcId="{AD305400-F459-4111-ABAE-E304DC54FD19}" destId="{16BA3981-46A5-4114-9867-99BA77AEE7D2}" srcOrd="4" destOrd="0" presId="urn:microsoft.com/office/officeart/2005/8/layout/process2"/>
    <dgm:cxn modelId="{9F1ACBE9-78D5-42F3-B1AB-00631775A6CB}" type="presParOf" srcId="{AD305400-F459-4111-ABAE-E304DC54FD19}" destId="{74964347-6F67-41CA-B5E3-6AB044EAF856}" srcOrd="5" destOrd="0" presId="urn:microsoft.com/office/officeart/2005/8/layout/process2"/>
    <dgm:cxn modelId="{AF72BED0-5B9C-4CCF-B237-4C638780AFB7}" type="presParOf" srcId="{74964347-6F67-41CA-B5E3-6AB044EAF856}" destId="{9C08543A-3AAA-4904-874C-A0F96F390FA6}" srcOrd="0" destOrd="0" presId="urn:microsoft.com/office/officeart/2005/8/layout/process2"/>
    <dgm:cxn modelId="{B73A8667-AAB0-4A73-992F-36B5A1FC8B05}" type="presParOf" srcId="{AD305400-F459-4111-ABAE-E304DC54FD19}" destId="{742B04CA-A0F1-422D-BA0C-53B888794612}"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DA1A4-F3E6-4A25-80D4-9A995C724054}">
      <dsp:nvSpPr>
        <dsp:cNvPr id="0" name=""/>
        <dsp:cNvSpPr/>
      </dsp:nvSpPr>
      <dsp:spPr>
        <a:xfrm>
          <a:off x="170631" y="2790"/>
          <a:ext cx="1868536" cy="103807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Nominal</a:t>
          </a:r>
          <a:endParaRPr lang="en-US" sz="3300" kern="1200" dirty="0"/>
        </a:p>
      </dsp:txBody>
      <dsp:txXfrm>
        <a:off x="201035" y="33194"/>
        <a:ext cx="1807728" cy="977267"/>
      </dsp:txXfrm>
    </dsp:sp>
    <dsp:sp modelId="{4EA05A97-C19E-4F27-9D00-7872B497276C}">
      <dsp:nvSpPr>
        <dsp:cNvPr id="0" name=""/>
        <dsp:cNvSpPr/>
      </dsp:nvSpPr>
      <dsp:spPr>
        <a:xfrm rot="5400000">
          <a:off x="910260" y="1066818"/>
          <a:ext cx="389278" cy="46713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rot="-5400000">
        <a:off x="964760" y="1105746"/>
        <a:ext cx="280280" cy="272495"/>
      </dsp:txXfrm>
    </dsp:sp>
    <dsp:sp modelId="{A9B83957-9BCB-44F2-A4B1-AC9E44D68A93}">
      <dsp:nvSpPr>
        <dsp:cNvPr id="0" name=""/>
        <dsp:cNvSpPr/>
      </dsp:nvSpPr>
      <dsp:spPr>
        <a:xfrm>
          <a:off x="170631" y="1559904"/>
          <a:ext cx="1868536" cy="1038075"/>
        </a:xfrm>
        <a:prstGeom prst="roundRect">
          <a:avLst>
            <a:gd name="adj" fmla="val 10000"/>
          </a:avLst>
        </a:prstGeom>
        <a:solidFill>
          <a:srgbClr val="2E916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Ordinal</a:t>
          </a:r>
          <a:endParaRPr lang="en-US" sz="3300" kern="1200" dirty="0"/>
        </a:p>
      </dsp:txBody>
      <dsp:txXfrm>
        <a:off x="201035" y="1590308"/>
        <a:ext cx="1807728" cy="977267"/>
      </dsp:txXfrm>
    </dsp:sp>
    <dsp:sp modelId="{F989D9ED-8B97-4003-A1AA-E895886F23DC}">
      <dsp:nvSpPr>
        <dsp:cNvPr id="0" name=""/>
        <dsp:cNvSpPr/>
      </dsp:nvSpPr>
      <dsp:spPr>
        <a:xfrm rot="5400000">
          <a:off x="910260" y="2623932"/>
          <a:ext cx="389278" cy="467134"/>
        </a:xfrm>
        <a:prstGeom prst="rightArrow">
          <a:avLst>
            <a:gd name="adj1" fmla="val 60000"/>
            <a:gd name="adj2" fmla="val 50000"/>
          </a:avLst>
        </a:prstGeom>
        <a:solidFill>
          <a:schemeClr val="accent5">
            <a:hueOff val="5159881"/>
            <a:satOff val="2393"/>
            <a:lumOff val="-31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rot="-5400000">
        <a:off x="964760" y="2662860"/>
        <a:ext cx="280280" cy="272495"/>
      </dsp:txXfrm>
    </dsp:sp>
    <dsp:sp modelId="{16BA3981-46A5-4114-9867-99BA77AEE7D2}">
      <dsp:nvSpPr>
        <dsp:cNvPr id="0" name=""/>
        <dsp:cNvSpPr/>
      </dsp:nvSpPr>
      <dsp:spPr>
        <a:xfrm>
          <a:off x="170631" y="3117018"/>
          <a:ext cx="1868536" cy="1038075"/>
        </a:xfrm>
        <a:prstGeom prst="roundRect">
          <a:avLst>
            <a:gd name="adj" fmla="val 10000"/>
          </a:avLst>
        </a:prstGeom>
        <a:solidFill>
          <a:srgbClr val="2A5B8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Interval </a:t>
          </a:r>
          <a:endParaRPr lang="en-US" sz="3300" kern="1200" dirty="0"/>
        </a:p>
      </dsp:txBody>
      <dsp:txXfrm>
        <a:off x="201035" y="3147422"/>
        <a:ext cx="1807728" cy="977267"/>
      </dsp:txXfrm>
    </dsp:sp>
    <dsp:sp modelId="{74964347-6F67-41CA-B5E3-6AB044EAF856}">
      <dsp:nvSpPr>
        <dsp:cNvPr id="0" name=""/>
        <dsp:cNvSpPr/>
      </dsp:nvSpPr>
      <dsp:spPr>
        <a:xfrm rot="5400000">
          <a:off x="910260" y="4181046"/>
          <a:ext cx="389278" cy="467134"/>
        </a:xfrm>
        <a:prstGeom prst="rightArrow">
          <a:avLst>
            <a:gd name="adj1" fmla="val 60000"/>
            <a:gd name="adj2" fmla="val 50000"/>
          </a:avLst>
        </a:prstGeom>
        <a:solidFill>
          <a:schemeClr val="accent5">
            <a:hueOff val="10319762"/>
            <a:satOff val="4786"/>
            <a:lumOff val="-62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rot="-5400000">
        <a:off x="964760" y="4219974"/>
        <a:ext cx="280280" cy="272495"/>
      </dsp:txXfrm>
    </dsp:sp>
    <dsp:sp modelId="{742B04CA-A0F1-422D-BA0C-53B888794612}">
      <dsp:nvSpPr>
        <dsp:cNvPr id="0" name=""/>
        <dsp:cNvSpPr/>
      </dsp:nvSpPr>
      <dsp:spPr>
        <a:xfrm>
          <a:off x="170631" y="4674132"/>
          <a:ext cx="1868536" cy="1038075"/>
        </a:xfrm>
        <a:prstGeom prst="roundRect">
          <a:avLst>
            <a:gd name="adj" fmla="val 10000"/>
          </a:avLst>
        </a:prstGeom>
        <a:solidFill>
          <a:srgbClr val="4F268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Ratio</a:t>
          </a:r>
          <a:endParaRPr lang="en-US" sz="3300" kern="1200" dirty="0"/>
        </a:p>
      </dsp:txBody>
      <dsp:txXfrm>
        <a:off x="201035" y="4704536"/>
        <a:ext cx="1807728" cy="9772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bwMode="auto">
          <a:xfrm>
            <a:off x="0" y="0"/>
            <a:ext cx="3044725" cy="465455"/>
          </a:xfrm>
          <a:prstGeom prst="rect">
            <a:avLst/>
          </a:prstGeom>
          <a:noFill/>
          <a:ln w="9525">
            <a:noFill/>
            <a:miter lim="800000"/>
            <a:headEnd/>
            <a:tailEnd/>
          </a:ln>
          <a:effectLst/>
        </p:spPr>
        <p:txBody>
          <a:bodyPr vert="horz" wrap="square" lIns="91577" tIns="45788" rIns="91577" bIns="45788" numCol="1" anchor="t" anchorCtr="0" compatLnSpc="1">
            <a:prstTxWarp prst="textNoShape">
              <a:avLst/>
            </a:prstTxWarp>
          </a:bodyPr>
          <a:lstStyle>
            <a:lvl1pPr defTabSz="916373">
              <a:defRPr sz="1200">
                <a:latin typeface="Arial" charset="0"/>
              </a:defRPr>
            </a:lvl1pPr>
          </a:lstStyle>
          <a:p>
            <a:pPr>
              <a:defRPr/>
            </a:pPr>
            <a:endParaRPr lang="en-US"/>
          </a:p>
        </p:txBody>
      </p:sp>
      <p:sp>
        <p:nvSpPr>
          <p:cNvPr id="207875" name="Rectangle 3"/>
          <p:cNvSpPr>
            <a:spLocks noGrp="1" noChangeArrowheads="1"/>
          </p:cNvSpPr>
          <p:nvPr>
            <p:ph type="dt" sz="quarter" idx="1"/>
          </p:nvPr>
        </p:nvSpPr>
        <p:spPr bwMode="auto">
          <a:xfrm>
            <a:off x="3976783" y="0"/>
            <a:ext cx="3044725" cy="465455"/>
          </a:xfrm>
          <a:prstGeom prst="rect">
            <a:avLst/>
          </a:prstGeom>
          <a:noFill/>
          <a:ln w="9525">
            <a:noFill/>
            <a:miter lim="800000"/>
            <a:headEnd/>
            <a:tailEnd/>
          </a:ln>
          <a:effectLst/>
        </p:spPr>
        <p:txBody>
          <a:bodyPr vert="horz" wrap="square" lIns="91577" tIns="45788" rIns="91577" bIns="45788" numCol="1" anchor="t" anchorCtr="0" compatLnSpc="1">
            <a:prstTxWarp prst="textNoShape">
              <a:avLst/>
            </a:prstTxWarp>
          </a:bodyPr>
          <a:lstStyle>
            <a:lvl1pPr algn="r" defTabSz="916373">
              <a:defRPr sz="1200">
                <a:latin typeface="Arial" charset="0"/>
              </a:defRPr>
            </a:lvl1pPr>
          </a:lstStyle>
          <a:p>
            <a:pPr>
              <a:defRPr/>
            </a:pPr>
            <a:endParaRPr lang="en-US"/>
          </a:p>
        </p:txBody>
      </p:sp>
      <p:sp>
        <p:nvSpPr>
          <p:cNvPr id="207876" name="Rectangle 4"/>
          <p:cNvSpPr>
            <a:spLocks noGrp="1" noChangeArrowheads="1"/>
          </p:cNvSpPr>
          <p:nvPr>
            <p:ph type="ftr" sz="quarter" idx="2"/>
          </p:nvPr>
        </p:nvSpPr>
        <p:spPr bwMode="auto">
          <a:xfrm>
            <a:off x="0" y="8842051"/>
            <a:ext cx="3044725" cy="465455"/>
          </a:xfrm>
          <a:prstGeom prst="rect">
            <a:avLst/>
          </a:prstGeom>
          <a:noFill/>
          <a:ln w="9525">
            <a:noFill/>
            <a:miter lim="800000"/>
            <a:headEnd/>
            <a:tailEnd/>
          </a:ln>
          <a:effectLst/>
        </p:spPr>
        <p:txBody>
          <a:bodyPr vert="horz" wrap="square" lIns="91577" tIns="45788" rIns="91577" bIns="45788" numCol="1" anchor="b" anchorCtr="0" compatLnSpc="1">
            <a:prstTxWarp prst="textNoShape">
              <a:avLst/>
            </a:prstTxWarp>
          </a:bodyPr>
          <a:lstStyle>
            <a:lvl1pPr defTabSz="916373">
              <a:defRPr sz="1200">
                <a:latin typeface="Arial" charset="0"/>
              </a:defRPr>
            </a:lvl1pPr>
          </a:lstStyle>
          <a:p>
            <a:pPr>
              <a:defRPr/>
            </a:pPr>
            <a:endParaRPr lang="en-US"/>
          </a:p>
        </p:txBody>
      </p:sp>
      <p:sp>
        <p:nvSpPr>
          <p:cNvPr id="207877" name="Rectangle 5"/>
          <p:cNvSpPr>
            <a:spLocks noGrp="1" noChangeArrowheads="1"/>
          </p:cNvSpPr>
          <p:nvPr>
            <p:ph type="sldNum" sz="quarter" idx="3"/>
          </p:nvPr>
        </p:nvSpPr>
        <p:spPr bwMode="auto">
          <a:xfrm>
            <a:off x="3976783" y="8842051"/>
            <a:ext cx="3044725" cy="465455"/>
          </a:xfrm>
          <a:prstGeom prst="rect">
            <a:avLst/>
          </a:prstGeom>
          <a:noFill/>
          <a:ln w="9525">
            <a:noFill/>
            <a:miter lim="800000"/>
            <a:headEnd/>
            <a:tailEnd/>
          </a:ln>
          <a:effectLst/>
        </p:spPr>
        <p:txBody>
          <a:bodyPr vert="horz" wrap="square" lIns="91577" tIns="45788" rIns="91577" bIns="45788" numCol="1" anchor="b" anchorCtr="0" compatLnSpc="1">
            <a:prstTxWarp prst="textNoShape">
              <a:avLst/>
            </a:prstTxWarp>
          </a:bodyPr>
          <a:lstStyle>
            <a:lvl1pPr algn="r" defTabSz="916373">
              <a:defRPr sz="1200">
                <a:latin typeface="Arial" charset="0"/>
              </a:defRPr>
            </a:lvl1pPr>
          </a:lstStyle>
          <a:p>
            <a:pPr>
              <a:defRPr/>
            </a:pPr>
            <a:fld id="{F14AD3AF-E853-41DD-9C6B-157657455CBF}" type="slidenum">
              <a:rPr lang="en-US"/>
              <a:pPr>
                <a:defRPr/>
              </a:pPr>
              <a:t>‹#›</a:t>
            </a:fld>
            <a:endParaRPr lang="en-US"/>
          </a:p>
        </p:txBody>
      </p:sp>
    </p:spTree>
    <p:extLst>
      <p:ext uri="{BB962C8B-B14F-4D97-AF65-F5344CB8AC3E}">
        <p14:creationId xmlns:p14="http://schemas.microsoft.com/office/powerpoint/2010/main" val="1734314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44725" cy="465455"/>
          </a:xfrm>
          <a:prstGeom prst="rect">
            <a:avLst/>
          </a:prstGeom>
          <a:noFill/>
          <a:ln w="9525">
            <a:noFill/>
            <a:miter lim="800000"/>
            <a:headEnd/>
            <a:tailEnd/>
          </a:ln>
        </p:spPr>
        <p:txBody>
          <a:bodyPr vert="horz" wrap="square" lIns="93316" tIns="46658" rIns="93316" bIns="46658" numCol="1" anchor="t" anchorCtr="0" compatLnSpc="1">
            <a:prstTxWarp prst="textNoShape">
              <a:avLst/>
            </a:prstTxWarp>
          </a:bodyPr>
          <a:lstStyle>
            <a:lvl1pPr defTabSz="933903">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978376" y="0"/>
            <a:ext cx="3044724" cy="465455"/>
          </a:xfrm>
          <a:prstGeom prst="rect">
            <a:avLst/>
          </a:prstGeom>
          <a:noFill/>
          <a:ln w="9525">
            <a:noFill/>
            <a:miter lim="800000"/>
            <a:headEnd/>
            <a:tailEnd/>
          </a:ln>
        </p:spPr>
        <p:txBody>
          <a:bodyPr vert="horz" wrap="square" lIns="93316" tIns="46658" rIns="93316" bIns="46658" numCol="1" anchor="t" anchorCtr="0" compatLnSpc="1">
            <a:prstTxWarp prst="textNoShape">
              <a:avLst/>
            </a:prstTxWarp>
          </a:bodyPr>
          <a:lstStyle>
            <a:lvl1pPr algn="r" defTabSz="933903">
              <a:defRPr sz="1200">
                <a:latin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84275" y="698500"/>
            <a:ext cx="4654550" cy="3490913"/>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36838" y="4421823"/>
            <a:ext cx="5149424" cy="4189095"/>
          </a:xfrm>
          <a:prstGeom prst="rect">
            <a:avLst/>
          </a:prstGeom>
          <a:noFill/>
          <a:ln w="9525">
            <a:noFill/>
            <a:miter lim="800000"/>
            <a:headEnd/>
            <a:tailEnd/>
          </a:ln>
        </p:spPr>
        <p:txBody>
          <a:bodyPr vert="horz" wrap="square" lIns="93316" tIns="46658" rIns="93316" bIns="4665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843645"/>
            <a:ext cx="3044725" cy="465455"/>
          </a:xfrm>
          <a:prstGeom prst="rect">
            <a:avLst/>
          </a:prstGeom>
          <a:noFill/>
          <a:ln w="9525">
            <a:noFill/>
            <a:miter lim="800000"/>
            <a:headEnd/>
            <a:tailEnd/>
          </a:ln>
        </p:spPr>
        <p:txBody>
          <a:bodyPr vert="horz" wrap="square" lIns="93316" tIns="46658" rIns="93316" bIns="46658" numCol="1" anchor="b" anchorCtr="0" compatLnSpc="1">
            <a:prstTxWarp prst="textNoShape">
              <a:avLst/>
            </a:prstTxWarp>
          </a:bodyPr>
          <a:lstStyle>
            <a:lvl1pPr defTabSz="933903">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978376" y="8843645"/>
            <a:ext cx="3044724" cy="465455"/>
          </a:xfrm>
          <a:prstGeom prst="rect">
            <a:avLst/>
          </a:prstGeom>
          <a:noFill/>
          <a:ln w="9525">
            <a:noFill/>
            <a:miter lim="800000"/>
            <a:headEnd/>
            <a:tailEnd/>
          </a:ln>
        </p:spPr>
        <p:txBody>
          <a:bodyPr vert="horz" wrap="square" lIns="93316" tIns="46658" rIns="93316" bIns="46658" numCol="1" anchor="b" anchorCtr="0" compatLnSpc="1">
            <a:prstTxWarp prst="textNoShape">
              <a:avLst/>
            </a:prstTxWarp>
          </a:bodyPr>
          <a:lstStyle>
            <a:lvl1pPr algn="r" defTabSz="933903">
              <a:defRPr sz="1200">
                <a:latin typeface="Arial" charset="0"/>
              </a:defRPr>
            </a:lvl1pPr>
          </a:lstStyle>
          <a:p>
            <a:pPr>
              <a:defRPr/>
            </a:pPr>
            <a:fld id="{8DB8C9F8-2507-43B8-94EB-5DEE5D53B02A}" type="slidenum">
              <a:rPr lang="en-US"/>
              <a:pPr>
                <a:defRPr/>
              </a:pPr>
              <a:t>‹#›</a:t>
            </a:fld>
            <a:endParaRPr lang="en-US"/>
          </a:p>
        </p:txBody>
      </p:sp>
    </p:spTree>
    <p:extLst>
      <p:ext uri="{BB962C8B-B14F-4D97-AF65-F5344CB8AC3E}">
        <p14:creationId xmlns:p14="http://schemas.microsoft.com/office/powerpoint/2010/main" val="16344385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7AEC09-CB26-4F42-B20C-F8F06DDA6FB9}" type="slidenum">
              <a:rPr lang="en-US" altLang="en-US"/>
              <a:pPr/>
              <a:t>37</a:t>
            </a:fld>
            <a:endParaRPr lang="en-US" altLang="en-US"/>
          </a:p>
        </p:txBody>
      </p:sp>
      <p:sp>
        <p:nvSpPr>
          <p:cNvPr id="140290" name="Rectangle 2"/>
          <p:cNvSpPr>
            <a:spLocks noGrp="1" noChangeArrowheads="1"/>
          </p:cNvSpPr>
          <p:nvPr>
            <p:ph type="body" idx="1"/>
          </p:nvPr>
        </p:nvSpPr>
        <p:spPr>
          <a:xfrm>
            <a:off x="914400" y="4416425"/>
            <a:ext cx="5029200" cy="4183063"/>
          </a:xfrm>
          <a:ln/>
          <a:extLst>
            <a:ext uri="{91240B29-F687-4F45-9708-019B960494DF}">
              <a14:hiddenLine xmlns:a14="http://schemas.microsoft.com/office/drawing/2010/main" w="12699">
                <a:solidFill>
                  <a:schemeClr val="tx1"/>
                </a:solidFill>
                <a:miter lim="800000"/>
                <a:headEnd/>
                <a:tailEnd/>
              </a14:hiddenLine>
            </a:ext>
          </a:extLst>
        </p:spPr>
        <p:txBody>
          <a:bodyPr lIns="90488" tIns="44450" rIns="90488" bIns="44450"/>
          <a:lstStyle/>
          <a:p>
            <a:pPr>
              <a:spcBef>
                <a:spcPct val="0"/>
              </a:spcBef>
            </a:pPr>
            <a:endParaRPr lang="en-US" altLang="en-US" sz="2000">
              <a:latin typeface="Times New Roman" panose="02020603050405020304" pitchFamily="18" charset="0"/>
            </a:endParaRPr>
          </a:p>
        </p:txBody>
      </p:sp>
      <p:sp>
        <p:nvSpPr>
          <p:cNvPr id="140291" name="Rectangle 3"/>
          <p:cNvSpPr>
            <a:spLocks noGrp="1" noRot="1" noChangeAspect="1" noChangeArrowheads="1" noTextEdit="1"/>
          </p:cNvSpPr>
          <p:nvPr>
            <p:ph type="sldImg"/>
          </p:nvPr>
        </p:nvSpPr>
        <p:spPr>
          <a:ln w="12699"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694494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4035" name="Slide Number Placeholder 3"/>
          <p:cNvSpPr>
            <a:spLocks noGrp="1"/>
          </p:cNvSpPr>
          <p:nvPr>
            <p:ph type="sldNum" sz="quarter" idx="5"/>
          </p:nvPr>
        </p:nvSpPr>
        <p:spPr>
          <a:noFill/>
        </p:spPr>
        <p:txBody>
          <a:bodyPr/>
          <a:lstStyle/>
          <a:p>
            <a:fld id="{0C4DA405-3589-4F35-9BEB-56EA9D5444D9}" type="slidenum">
              <a:rPr lang="en-US" smtClean="0">
                <a:latin typeface="Lucida Grande"/>
                <a:ea typeface="Geneva"/>
                <a:cs typeface="Geneva"/>
              </a:rPr>
              <a:pPr/>
              <a:t>100</a:t>
            </a:fld>
            <a:endParaRPr lang="en-US" smtClean="0">
              <a:latin typeface="Lucida Grande"/>
              <a:ea typeface="Geneva"/>
              <a:cs typeface="Geneva"/>
            </a:endParaRPr>
          </a:p>
        </p:txBody>
      </p:sp>
    </p:spTree>
    <p:extLst>
      <p:ext uri="{BB962C8B-B14F-4D97-AF65-F5344CB8AC3E}">
        <p14:creationId xmlns:p14="http://schemas.microsoft.com/office/powerpoint/2010/main" val="344526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6083" name="Slide Number Placeholder 3"/>
          <p:cNvSpPr>
            <a:spLocks noGrp="1"/>
          </p:cNvSpPr>
          <p:nvPr>
            <p:ph type="sldNum" sz="quarter" idx="5"/>
          </p:nvPr>
        </p:nvSpPr>
        <p:spPr>
          <a:noFill/>
        </p:spPr>
        <p:txBody>
          <a:bodyPr/>
          <a:lstStyle/>
          <a:p>
            <a:fld id="{28916AFA-05EF-4DBF-B62E-16F2044438BA}" type="slidenum">
              <a:rPr lang="en-US" smtClean="0">
                <a:latin typeface="Lucida Grande"/>
                <a:ea typeface="Geneva"/>
                <a:cs typeface="Geneva"/>
              </a:rPr>
              <a:pPr/>
              <a:t>101</a:t>
            </a:fld>
            <a:endParaRPr lang="en-US" smtClean="0">
              <a:latin typeface="Lucida Grande"/>
              <a:ea typeface="Geneva"/>
              <a:cs typeface="Geneva"/>
            </a:endParaRPr>
          </a:p>
        </p:txBody>
      </p:sp>
    </p:spTree>
    <p:extLst>
      <p:ext uri="{BB962C8B-B14F-4D97-AF65-F5344CB8AC3E}">
        <p14:creationId xmlns:p14="http://schemas.microsoft.com/office/powerpoint/2010/main" val="2304932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8131" name="Slide Number Placeholder 3"/>
          <p:cNvSpPr>
            <a:spLocks noGrp="1"/>
          </p:cNvSpPr>
          <p:nvPr>
            <p:ph type="sldNum" sz="quarter" idx="5"/>
          </p:nvPr>
        </p:nvSpPr>
        <p:spPr>
          <a:noFill/>
        </p:spPr>
        <p:txBody>
          <a:bodyPr/>
          <a:lstStyle/>
          <a:p>
            <a:fld id="{3D5CFA78-439B-41F6-8971-48B6620911F2}" type="slidenum">
              <a:rPr lang="en-US" smtClean="0">
                <a:latin typeface="Lucida Grande"/>
                <a:ea typeface="Geneva"/>
                <a:cs typeface="Geneva"/>
              </a:rPr>
              <a:pPr/>
              <a:t>102</a:t>
            </a:fld>
            <a:endParaRPr lang="en-US" smtClean="0">
              <a:latin typeface="Lucida Grande"/>
              <a:ea typeface="Geneva"/>
              <a:cs typeface="Geneva"/>
            </a:endParaRPr>
          </a:p>
        </p:txBody>
      </p:sp>
    </p:spTree>
    <p:extLst>
      <p:ext uri="{BB962C8B-B14F-4D97-AF65-F5344CB8AC3E}">
        <p14:creationId xmlns:p14="http://schemas.microsoft.com/office/powerpoint/2010/main" val="2293741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62025">
              <a:defRPr sz="2400">
                <a:solidFill>
                  <a:schemeClr val="tx1"/>
                </a:solidFill>
                <a:latin typeface="Arial" panose="020B0604020202020204" pitchFamily="34" charset="0"/>
                <a:ea typeface="MS PGothic" panose="020B0600070205080204" pitchFamily="34" charset="-128"/>
              </a:defRPr>
            </a:lvl1pPr>
            <a:lvl2pPr marL="742950" indent="-285750" defTabSz="962025">
              <a:defRPr sz="2400">
                <a:solidFill>
                  <a:schemeClr val="tx1"/>
                </a:solidFill>
                <a:latin typeface="Arial" panose="020B0604020202020204" pitchFamily="34" charset="0"/>
                <a:ea typeface="MS PGothic" panose="020B0600070205080204" pitchFamily="34" charset="-128"/>
              </a:defRPr>
            </a:lvl2pPr>
            <a:lvl3pPr marL="1143000" indent="-228600" defTabSz="962025">
              <a:defRPr sz="2400">
                <a:solidFill>
                  <a:schemeClr val="tx1"/>
                </a:solidFill>
                <a:latin typeface="Arial" panose="020B0604020202020204" pitchFamily="34" charset="0"/>
                <a:ea typeface="MS PGothic" panose="020B0600070205080204" pitchFamily="34" charset="-128"/>
              </a:defRPr>
            </a:lvl3pPr>
            <a:lvl4pPr marL="1600200" indent="-228600" defTabSz="962025">
              <a:defRPr sz="2400">
                <a:solidFill>
                  <a:schemeClr val="tx1"/>
                </a:solidFill>
                <a:latin typeface="Arial" panose="020B0604020202020204" pitchFamily="34" charset="0"/>
                <a:ea typeface="MS PGothic" panose="020B0600070205080204" pitchFamily="34" charset="-128"/>
              </a:defRPr>
            </a:lvl4pPr>
            <a:lvl5pPr marL="2057400" indent="-228600" defTabSz="962025">
              <a:defRPr sz="2400">
                <a:solidFill>
                  <a:schemeClr val="tx1"/>
                </a:solidFill>
                <a:latin typeface="Arial" panose="020B0604020202020204" pitchFamily="34" charset="0"/>
                <a:ea typeface="MS PGothic" panose="020B0600070205080204" pitchFamily="34" charset="-128"/>
              </a:defRPr>
            </a:lvl5pPr>
            <a:lvl6pPr marL="2514600" indent="-228600" defTabSz="962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2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2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2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E4FE2A-4945-4F64-8AB5-9241C0B0C9C8}" type="slidenum">
              <a:rPr lang="en-US" altLang="en-US" sz="1200">
                <a:latin typeface="Arial Rounded MT Bold" panose="020F0704030504030204" pitchFamily="34" charset="0"/>
              </a:rPr>
              <a:pPr/>
              <a:t>105</a:t>
            </a:fld>
            <a:endParaRPr lang="en-US" altLang="en-US" sz="1200">
              <a:latin typeface="Arial Rounded MT Bold" panose="020F0704030504030204" pitchFamily="34" charset="0"/>
            </a:endParaRPr>
          </a:p>
        </p:txBody>
      </p:sp>
      <p:sp>
        <p:nvSpPr>
          <p:cNvPr id="44035" name="Rectangle 2"/>
          <p:cNvSpPr>
            <a:spLocks noGrp="1" noRot="1" noChangeAspect="1" noChangeArrowheads="1" noTextEdit="1"/>
          </p:cNvSpPr>
          <p:nvPr>
            <p:ph type="sldImg"/>
          </p:nvPr>
        </p:nvSpPr>
        <p:spPr>
          <a:xfrm>
            <a:off x="1255713" y="720725"/>
            <a:ext cx="4800600" cy="3600450"/>
          </a:xfrm>
          <a:ln/>
        </p:spPr>
      </p:sp>
      <p:sp>
        <p:nvSpPr>
          <p:cNvPr id="44036" name="Rectangle 3"/>
          <p:cNvSpPr>
            <a:spLocks noGrp="1" noChangeArrowheads="1"/>
          </p:cNvSpPr>
          <p:nvPr>
            <p:ph type="body" idx="1"/>
          </p:nvPr>
        </p:nvSpPr>
        <p:spPr>
          <a:xfrm>
            <a:off x="730250" y="4560888"/>
            <a:ext cx="5854700"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en-US" smtClean="0">
              <a:latin typeface="Arial Rounded MT Bold" panose="020F0704030504030204" pitchFamily="34" charset="0"/>
            </a:endParaRPr>
          </a:p>
        </p:txBody>
      </p:sp>
    </p:spTree>
    <p:extLst>
      <p:ext uri="{BB962C8B-B14F-4D97-AF65-F5344CB8AC3E}">
        <p14:creationId xmlns:p14="http://schemas.microsoft.com/office/powerpoint/2010/main" val="1227764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62025">
              <a:defRPr sz="2400">
                <a:solidFill>
                  <a:schemeClr val="tx1"/>
                </a:solidFill>
                <a:latin typeface="Arial" panose="020B0604020202020204" pitchFamily="34" charset="0"/>
                <a:ea typeface="MS PGothic" panose="020B0600070205080204" pitchFamily="34" charset="-128"/>
              </a:defRPr>
            </a:lvl1pPr>
            <a:lvl2pPr marL="742950" indent="-285750" defTabSz="962025">
              <a:defRPr sz="2400">
                <a:solidFill>
                  <a:schemeClr val="tx1"/>
                </a:solidFill>
                <a:latin typeface="Arial" panose="020B0604020202020204" pitchFamily="34" charset="0"/>
                <a:ea typeface="MS PGothic" panose="020B0600070205080204" pitchFamily="34" charset="-128"/>
              </a:defRPr>
            </a:lvl2pPr>
            <a:lvl3pPr marL="1143000" indent="-228600" defTabSz="962025">
              <a:defRPr sz="2400">
                <a:solidFill>
                  <a:schemeClr val="tx1"/>
                </a:solidFill>
                <a:latin typeface="Arial" panose="020B0604020202020204" pitchFamily="34" charset="0"/>
                <a:ea typeface="MS PGothic" panose="020B0600070205080204" pitchFamily="34" charset="-128"/>
              </a:defRPr>
            </a:lvl3pPr>
            <a:lvl4pPr marL="1600200" indent="-228600" defTabSz="962025">
              <a:defRPr sz="2400">
                <a:solidFill>
                  <a:schemeClr val="tx1"/>
                </a:solidFill>
                <a:latin typeface="Arial" panose="020B0604020202020204" pitchFamily="34" charset="0"/>
                <a:ea typeface="MS PGothic" panose="020B0600070205080204" pitchFamily="34" charset="-128"/>
              </a:defRPr>
            </a:lvl4pPr>
            <a:lvl5pPr marL="2057400" indent="-228600" defTabSz="962025">
              <a:defRPr sz="2400">
                <a:solidFill>
                  <a:schemeClr val="tx1"/>
                </a:solidFill>
                <a:latin typeface="Arial" panose="020B0604020202020204" pitchFamily="34" charset="0"/>
                <a:ea typeface="MS PGothic" panose="020B0600070205080204" pitchFamily="34" charset="-128"/>
              </a:defRPr>
            </a:lvl5pPr>
            <a:lvl6pPr marL="2514600" indent="-228600" defTabSz="962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2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2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202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1E925E7-4BF0-46B1-B543-81F4DE3C4558}" type="slidenum">
              <a:rPr lang="en-US" altLang="en-US" sz="1200">
                <a:latin typeface="Arial Rounded MT Bold" panose="020F0704030504030204" pitchFamily="34" charset="0"/>
              </a:rPr>
              <a:pPr/>
              <a:t>107</a:t>
            </a:fld>
            <a:endParaRPr lang="en-US" altLang="en-US" sz="1200">
              <a:latin typeface="Arial Rounded MT Bold" panose="020F0704030504030204" pitchFamily="34" charset="0"/>
            </a:endParaRPr>
          </a:p>
        </p:txBody>
      </p:sp>
      <p:sp>
        <p:nvSpPr>
          <p:cNvPr id="60419" name="Rectangle 2"/>
          <p:cNvSpPr>
            <a:spLocks noGrp="1" noRot="1" noChangeAspect="1" noChangeArrowheads="1" noTextEdit="1"/>
          </p:cNvSpPr>
          <p:nvPr>
            <p:ph type="sldImg"/>
          </p:nvPr>
        </p:nvSpPr>
        <p:spPr>
          <a:xfrm>
            <a:off x="1255713" y="720725"/>
            <a:ext cx="4800600" cy="3600450"/>
          </a:xfrm>
          <a:ln/>
        </p:spPr>
      </p:sp>
      <p:sp>
        <p:nvSpPr>
          <p:cNvPr id="60420" name="Rectangle 3"/>
          <p:cNvSpPr>
            <a:spLocks noGrp="1" noChangeArrowheads="1"/>
          </p:cNvSpPr>
          <p:nvPr>
            <p:ph type="body" idx="1"/>
          </p:nvPr>
        </p:nvSpPr>
        <p:spPr>
          <a:xfrm>
            <a:off x="730250" y="4560888"/>
            <a:ext cx="5854700"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en-US" smtClean="0">
              <a:latin typeface="Arial Rounded MT Bold" panose="020F0704030504030204" pitchFamily="34" charset="0"/>
            </a:endParaRPr>
          </a:p>
        </p:txBody>
      </p:sp>
    </p:spTree>
    <p:extLst>
      <p:ext uri="{BB962C8B-B14F-4D97-AF65-F5344CB8AC3E}">
        <p14:creationId xmlns:p14="http://schemas.microsoft.com/office/powerpoint/2010/main" val="1280090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0F0F8-E416-4C0A-8996-FB4C626B46D1}" type="slidenum">
              <a:rPr lang="en-US" altLang="en-US"/>
              <a:pPr/>
              <a:t>38</a:t>
            </a:fld>
            <a:endParaRPr lang="en-US" altLang="en-US"/>
          </a:p>
        </p:txBody>
      </p:sp>
      <p:sp>
        <p:nvSpPr>
          <p:cNvPr id="439298" name="Rectangle 2"/>
          <p:cNvSpPr>
            <a:spLocks noGrp="1" noRot="1" noChangeAspect="1" noChangeArrowheads="1" noTextEdit="1"/>
          </p:cNvSpPr>
          <p:nvPr>
            <p:ph type="sldImg"/>
          </p:nvPr>
        </p:nvSpPr>
        <p:spPr>
          <a:xfrm>
            <a:off x="1076325" y="682625"/>
            <a:ext cx="4656138" cy="3492500"/>
          </a:xfrm>
          <a:ln/>
        </p:spPr>
      </p:sp>
      <p:sp>
        <p:nvSpPr>
          <p:cNvPr id="439299" name="Rectangle 3"/>
          <p:cNvSpPr>
            <a:spLocks noGrp="1" noChangeArrowheads="1"/>
          </p:cNvSpPr>
          <p:nvPr>
            <p:ph type="body" idx="1"/>
          </p:nvPr>
        </p:nvSpPr>
        <p:spPr>
          <a:xfrm>
            <a:off x="898525" y="4403725"/>
            <a:ext cx="5011738" cy="4175125"/>
          </a:xfrm>
          <a:noFill/>
          <a:ln/>
        </p:spPr>
        <p:txBody>
          <a:bodyPr/>
          <a:lstStyle/>
          <a:p>
            <a:r>
              <a:rPr lang="en-US" altLang="en-US"/>
              <a:t>It turns out that if you were to go out and sample many, many times, most sample statistics that you could calculate would follow a normal distribution.  </a:t>
            </a:r>
          </a:p>
          <a:p>
            <a:endParaRPr lang="en-US" altLang="en-US"/>
          </a:p>
          <a:p>
            <a:r>
              <a:rPr lang="en-US" altLang="en-US"/>
              <a:t>What are the 2 parameters (from last time) that define any normal distribution?</a:t>
            </a:r>
          </a:p>
          <a:p>
            <a:r>
              <a:rPr lang="en-US" altLang="en-US"/>
              <a:t>Remember that a normal curve is characterized by two parameters, a mean and a variability (SD)</a:t>
            </a:r>
          </a:p>
          <a:p>
            <a:r>
              <a:rPr lang="en-US" altLang="en-US"/>
              <a:t>What do you think the mean value of a sample statistic would be?  The standard deviation?</a:t>
            </a:r>
          </a:p>
          <a:p>
            <a:r>
              <a:rPr lang="en-US" altLang="en-US"/>
              <a:t>Remember standard deviation is natural variability of the population</a:t>
            </a:r>
          </a:p>
          <a:p>
            <a:r>
              <a:rPr lang="en-US" altLang="en-US"/>
              <a:t>Standard error can be standard error of the mean or standard error of the odds ratio or standard error of the difference of 2 means, etc.  The standard error of any sample statistic.</a:t>
            </a:r>
          </a:p>
        </p:txBody>
      </p:sp>
    </p:spTree>
    <p:extLst>
      <p:ext uri="{BB962C8B-B14F-4D97-AF65-F5344CB8AC3E}">
        <p14:creationId xmlns:p14="http://schemas.microsoft.com/office/powerpoint/2010/main" val="15935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5367BB-15D2-4421-84C6-5C7EEA411E62}" type="slidenum">
              <a:rPr lang="en-US" altLang="en-US"/>
              <a:pPr/>
              <a:t>42</a:t>
            </a:fld>
            <a:endParaRPr lang="en-US" altLang="en-US"/>
          </a:p>
        </p:txBody>
      </p:sp>
      <p:sp>
        <p:nvSpPr>
          <p:cNvPr id="388098" name="Rectangle 2"/>
          <p:cNvSpPr>
            <a:spLocks noGrp="1" noRot="1" noChangeAspect="1" noChangeArrowheads="1" noTextEdit="1"/>
          </p:cNvSpPr>
          <p:nvPr>
            <p:ph type="sldImg"/>
          </p:nvPr>
        </p:nvSpPr>
        <p:spPr>
          <a:xfrm>
            <a:off x="1076325" y="682625"/>
            <a:ext cx="4656138" cy="3492500"/>
          </a:xfrm>
          <a:ln/>
        </p:spPr>
      </p:sp>
      <p:sp>
        <p:nvSpPr>
          <p:cNvPr id="388099" name="Rectangle 3"/>
          <p:cNvSpPr>
            <a:spLocks noGrp="1" noChangeArrowheads="1"/>
          </p:cNvSpPr>
          <p:nvPr>
            <p:ph type="body" idx="1"/>
          </p:nvPr>
        </p:nvSpPr>
        <p:spPr>
          <a:xfrm>
            <a:off x="898525" y="4403725"/>
            <a:ext cx="5011738" cy="4175125"/>
          </a:xfrm>
          <a:noFill/>
          <a:ln/>
          <a:extLst>
            <a:ext uri="{909E8E84-426E-40DD-AFC4-6F175D3DCCD1}">
              <a14:hiddenFill xmlns:a14="http://schemas.microsoft.com/office/drawing/2010/main">
                <a:solidFill>
                  <a:srgbClr val="000000"/>
                </a:solidFill>
              </a14:hiddenFill>
            </a:ext>
          </a:extLst>
        </p:spPr>
        <p:txBody>
          <a:bodyPr bIns="0"/>
          <a:lstStyle/>
          <a:p>
            <a:r>
              <a:rPr lang="en-US" altLang="en-US"/>
              <a:t>IF the true mean was 128 with an average variability of 15 lbs….</a:t>
            </a:r>
          </a:p>
        </p:txBody>
      </p:sp>
    </p:spTree>
    <p:extLst>
      <p:ext uri="{BB962C8B-B14F-4D97-AF65-F5344CB8AC3E}">
        <p14:creationId xmlns:p14="http://schemas.microsoft.com/office/powerpoint/2010/main" val="1478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3ED75A8-AAD5-4DF5-BF7B-F268F37AADC9}" type="slidenum">
              <a:rPr lang="en-US" altLang="ar-SA"/>
              <a:pPr eaLnBrk="1" hangingPunct="1">
                <a:spcBef>
                  <a:spcPct val="0"/>
                </a:spcBef>
              </a:pPr>
              <a:t>44</a:t>
            </a:fld>
            <a:endParaRPr lang="en-US" altLang="ar-SA"/>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ar-SA" altLang="ar-SA">
              <a:latin typeface="Arial" panose="020B0604020202020204" pitchFamily="34" charset="0"/>
            </a:endParaRPr>
          </a:p>
        </p:txBody>
      </p:sp>
    </p:spTree>
    <p:extLst>
      <p:ext uri="{BB962C8B-B14F-4D97-AF65-F5344CB8AC3E}">
        <p14:creationId xmlns:p14="http://schemas.microsoft.com/office/powerpoint/2010/main" val="263493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376832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3641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DB8C9F8-2507-43B8-94EB-5DEE5D53B02A}" type="slidenum">
              <a:rPr lang="en-US" smtClean="0"/>
              <a:pPr>
                <a:defRPr/>
              </a:pPr>
              <a:t>65</a:t>
            </a:fld>
            <a:endParaRPr lang="en-US"/>
          </a:p>
        </p:txBody>
      </p:sp>
    </p:spTree>
    <p:extLst>
      <p:ext uri="{BB962C8B-B14F-4D97-AF65-F5344CB8AC3E}">
        <p14:creationId xmlns:p14="http://schemas.microsoft.com/office/powerpoint/2010/main" val="2606319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0419" name="Slide Number Placeholder 3"/>
          <p:cNvSpPr>
            <a:spLocks noGrp="1"/>
          </p:cNvSpPr>
          <p:nvPr>
            <p:ph type="sldNum" sz="quarter" idx="5"/>
          </p:nvPr>
        </p:nvSpPr>
        <p:spPr>
          <a:noFill/>
        </p:spPr>
        <p:txBody>
          <a:bodyPr/>
          <a:lstStyle/>
          <a:p>
            <a:fld id="{56334C19-DCA4-4342-96A0-EBE669CB7D7C}" type="slidenum">
              <a:rPr lang="en-US" smtClean="0">
                <a:latin typeface="Lucida Grande"/>
                <a:ea typeface="Geneva"/>
                <a:cs typeface="Geneva"/>
              </a:rPr>
              <a:pPr/>
              <a:t>67</a:t>
            </a:fld>
            <a:endParaRPr lang="en-US" smtClean="0">
              <a:latin typeface="Lucida Grande"/>
              <a:ea typeface="Geneva"/>
              <a:cs typeface="Geneva"/>
            </a:endParaRPr>
          </a:p>
        </p:txBody>
      </p:sp>
    </p:spTree>
    <p:extLst>
      <p:ext uri="{BB962C8B-B14F-4D97-AF65-F5344CB8AC3E}">
        <p14:creationId xmlns:p14="http://schemas.microsoft.com/office/powerpoint/2010/main" val="153767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88EF96-EBDD-4C65-920E-35CDFD6D21CA}" type="slidenum">
              <a:rPr lang="en-US" altLang="en-US"/>
              <a:pPr/>
              <a:t>99</a:t>
            </a:fld>
            <a:endParaRPr lang="en-US" alt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1390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8" name="Rectangle 17"/>
          <p:cNvSpPr/>
          <p:nvPr userDrawn="1"/>
        </p:nvSpPr>
        <p:spPr>
          <a:xfrm>
            <a:off x="0" y="0"/>
            <a:ext cx="9144000" cy="2819400"/>
          </a:xfrm>
          <a:prstGeom prst="rect">
            <a:avLst/>
          </a:prstGeom>
          <a:solidFill>
            <a:srgbClr val="636D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30050" name="Rectangle 2"/>
          <p:cNvSpPr>
            <a:spLocks noGrp="1" noChangeArrowheads="1"/>
          </p:cNvSpPr>
          <p:nvPr>
            <p:ph type="ctrTitle"/>
          </p:nvPr>
        </p:nvSpPr>
        <p:spPr>
          <a:xfrm>
            <a:off x="1828800" y="498157"/>
            <a:ext cx="69342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1828800" y="1600200"/>
            <a:ext cx="69342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7" name="Text Placeholder 16"/>
          <p:cNvSpPr>
            <a:spLocks noGrp="1"/>
          </p:cNvSpPr>
          <p:nvPr>
            <p:ph type="body" sz="quarter" idx="15" hasCustomPrompt="1"/>
          </p:nvPr>
        </p:nvSpPr>
        <p:spPr>
          <a:xfrm>
            <a:off x="1828800" y="2133600"/>
            <a:ext cx="69342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68092E5-BE24-46B1-B855-7C03567F0B48}" type="slidenum">
              <a:rPr lang="en-US"/>
              <a:pPr>
                <a:defRPr/>
              </a:pPr>
              <a:t>‹#›</a:t>
            </a:fld>
            <a:endParaRPr lang="en-US"/>
          </a:p>
        </p:txBody>
      </p:sp>
    </p:spTree>
    <p:extLst>
      <p:ext uri="{BB962C8B-B14F-4D97-AF65-F5344CB8AC3E}">
        <p14:creationId xmlns:p14="http://schemas.microsoft.com/office/powerpoint/2010/main" val="4037713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C1D2ACFD-3A1E-4C6F-B4E0-A2844B8F9B74}" type="slidenum">
              <a:rPr lang="en-US" altLang="en-US"/>
              <a:pPr/>
              <a:t>‹#›</a:t>
            </a:fld>
            <a:endParaRPr lang="en-US" altLang="en-US"/>
          </a:p>
        </p:txBody>
      </p:sp>
    </p:spTree>
    <p:extLst>
      <p:ext uri="{BB962C8B-B14F-4D97-AF65-F5344CB8AC3E}">
        <p14:creationId xmlns:p14="http://schemas.microsoft.com/office/powerpoint/2010/main" val="2447051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D32815A8-836F-46FE-BE49-D2DC3B4EA662}" type="slidenum">
              <a:rPr lang="en-US" smtClean="0"/>
              <a:pPr/>
              <a:t>‹#›</a:t>
            </a:fld>
            <a:endParaRPr lang="en-US"/>
          </a:p>
        </p:txBody>
      </p:sp>
    </p:spTree>
    <p:extLst>
      <p:ext uri="{BB962C8B-B14F-4D97-AF65-F5344CB8AC3E}">
        <p14:creationId xmlns:p14="http://schemas.microsoft.com/office/powerpoint/2010/main" val="1067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26465"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457200" y="1600200"/>
            <a:ext cx="8229600" cy="4525963"/>
          </a:xfrm>
        </p:spPr>
        <p:txBody>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143000"/>
            <a:ext cx="3886200" cy="4983163"/>
          </a:xfrm>
        </p:spPr>
        <p:txBody>
          <a:bodyPr/>
          <a:lstStyle>
            <a:lvl1pPr marL="222250" indent="-222250">
              <a:defRPr sz="2000"/>
            </a:lvl1pPr>
            <a:lvl2pPr marL="463550" indent="-241300">
              <a:buFont typeface="Arial" pitchFamily="34" charset="0"/>
              <a:buChar char="–"/>
              <a:defRPr sz="1800"/>
            </a:lvl2pPr>
            <a:lvl3pPr marL="679450" indent="-222250">
              <a:buFont typeface="Wingdings" pitchFamily="2" charset="2"/>
              <a:buChar char="§"/>
              <a:tabLst/>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800600" y="1143000"/>
            <a:ext cx="3886200" cy="4983163"/>
          </a:xfrm>
        </p:spPr>
        <p:txBody>
          <a:bodyPr/>
          <a:lstStyle>
            <a:lvl1pPr marL="222250" indent="-222250">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3886200" cy="4525963"/>
          </a:xfrm>
        </p:spPr>
        <p:txBody>
          <a:bodyPr/>
          <a:lstStyle>
            <a:lvl1pPr marL="222250" indent="-222250">
              <a:defRPr sz="2000"/>
            </a:lvl1pPr>
            <a:lvl2pPr marL="457200" indent="-234950">
              <a:buFont typeface="Arial" pitchFamily="34" charset="0"/>
              <a:buChar char="–"/>
              <a:defRPr sz="1800"/>
            </a:lvl2pPr>
            <a:lvl3pPr marL="679450" indent="-222250">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800600" y="1600200"/>
            <a:ext cx="3886200" cy="4525963"/>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hasCustomPrompt="1"/>
          </p:nvPr>
        </p:nvSpPr>
        <p:spPr>
          <a:xfrm>
            <a:off x="0" y="0"/>
            <a:ext cx="9140825"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Slide Number Placeholder 2"/>
          <p:cNvSpPr>
            <a:spLocks noGrp="1"/>
          </p:cNvSpPr>
          <p:nvPr>
            <p:ph type="sldNum" sz="quarter" idx="10"/>
          </p:nvPr>
        </p:nvSpPr>
        <p:spPr>
          <a:xfrm>
            <a:off x="0" y="6553199"/>
            <a:ext cx="457200" cy="304801"/>
          </a:xfrm>
          <a:prstGeom prst="rect">
            <a:avLst/>
          </a:prstGeom>
        </p:spPr>
        <p:txBody>
          <a:bodyPr/>
          <a:lstStyle/>
          <a:p>
            <a:fld id="{D4325D4D-289E-48C1-B277-2BEB492A7D19}" type="slidenum">
              <a:rPr lang="en-US" smtClean="0"/>
              <a:pPr/>
              <a:t>‹#›</a:t>
            </a:fld>
            <a:endParaRPr lang="en-US" dirty="0"/>
          </a:p>
        </p:txBody>
      </p:sp>
      <p:sp>
        <p:nvSpPr>
          <p:cNvPr id="4" name="Footer Placeholder 3"/>
          <p:cNvSpPr>
            <a:spLocks noGrp="1"/>
          </p:cNvSpPr>
          <p:nvPr>
            <p:ph type="ftr" sz="quarter" idx="11"/>
          </p:nvPr>
        </p:nvSpPr>
        <p:spPr>
          <a:xfrm>
            <a:off x="457200" y="6553200"/>
            <a:ext cx="1447800" cy="304800"/>
          </a:xfrm>
          <a:prstGeom prst="rect">
            <a:avLst/>
          </a:prstGeom>
        </p:spPr>
        <p:txBody>
          <a:bodyPr/>
          <a:lstStyle/>
          <a:p>
            <a:r>
              <a:rPr lang="en-US"/>
              <a:t>CONFIDENTIAL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0"/>
            <a:ext cx="9140825"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0"/>
            <a:ext cx="9144000" cy="3733800"/>
          </a:xfrm>
          <a:prstGeom prst="rect">
            <a:avLst/>
          </a:prstGeom>
          <a:solidFill>
            <a:srgbClr val="636D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 name="Rectangle 2"/>
          <p:cNvSpPr>
            <a:spLocks noGrp="1" noChangeArrowheads="1"/>
          </p:cNvSpPr>
          <p:nvPr>
            <p:ph type="ctrTitle" hasCustomPrompt="1"/>
          </p:nvPr>
        </p:nvSpPr>
        <p:spPr>
          <a:xfrm>
            <a:off x="457200" y="2743200"/>
            <a:ext cx="6477000" cy="676687"/>
          </a:xfrm>
          <a:noFill/>
        </p:spPr>
        <p:txBody>
          <a:bodyPr/>
          <a:lstStyle>
            <a:lvl1pPr algn="l">
              <a:defRPr sz="2800" b="1">
                <a:solidFill>
                  <a:schemeClr val="bg1"/>
                </a:solidFill>
                <a:latin typeface="Arial"/>
                <a:cs typeface="Arial"/>
              </a:defRPr>
            </a:lvl1pPr>
          </a:lstStyle>
          <a:p>
            <a:r>
              <a:rPr lang="en-US" dirty="0"/>
              <a:t>Click to edit title style</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2"/>
            <a:ext cx="9144000" cy="685801"/>
          </a:xfrm>
          <a:prstGeom prst="rect">
            <a:avLst/>
          </a:prstGeom>
          <a:solidFill>
            <a:srgbClr val="636D6E"/>
          </a:solidFill>
          <a:ln w="50800" algn="ctr">
            <a:noFill/>
            <a:miter lim="800000"/>
            <a:headEnd/>
            <a:tailEnd/>
          </a:ln>
        </p:spPr>
        <p:txBody>
          <a:bodyPr vert="horz" wrap="square" lIns="182880" tIns="91440" rIns="182880" bIns="9144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143000"/>
            <a:ext cx="82296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90" r:id="rId11"/>
    <p:sldLayoutId id="2147483992" r:id="rId12"/>
    <p:sldLayoutId id="2147483993" r:id="rId13"/>
  </p:sldLayoutIdLst>
  <p:timing>
    <p:tnLst>
      <p:par>
        <p:cTn id="1" dur="indefinite" restart="never" nodeType="tmRoot"/>
      </p:par>
    </p:tnLst>
  </p:timing>
  <p:hf hdr="0" ftr="0" dt="0"/>
  <p:txStyles>
    <p:titleStyle>
      <a:lvl1pPr marL="0" algn="l" rtl="0" eaLnBrk="1" fontAlgn="base" hangingPunct="1">
        <a:lnSpc>
          <a:spcPct val="90000"/>
        </a:lnSpc>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p:titleStyle>
    <p:body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5.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1.wmf"/><Relationship Id="rId4" Type="http://schemas.openxmlformats.org/officeDocument/2006/relationships/oleObject" Target="../embeddings/oleObject5.bin"/></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19401"/>
            <a:ext cx="9144000" cy="4038600"/>
          </a:xfrm>
          <a:prstGeom prst="rect">
            <a:avLst/>
          </a:prstGeom>
        </p:spPr>
      </p:pic>
      <p:sp>
        <p:nvSpPr>
          <p:cNvPr id="4" name="Title 3"/>
          <p:cNvSpPr>
            <a:spLocks noGrp="1"/>
          </p:cNvSpPr>
          <p:nvPr>
            <p:ph type="ctrTitle"/>
          </p:nvPr>
        </p:nvSpPr>
        <p:spPr>
          <a:xfrm>
            <a:off x="76200" y="1295400"/>
            <a:ext cx="8686800" cy="676656"/>
          </a:xfrm>
        </p:spPr>
        <p:txBody>
          <a:bodyPr/>
          <a:lstStyle/>
          <a:p>
            <a:r>
              <a:rPr lang="en-US" sz="3200" dirty="0"/>
              <a:t>One Health Summer Institute</a:t>
            </a:r>
            <a:br>
              <a:rPr lang="en-US" sz="3200" dirty="0"/>
            </a:br>
            <a:r>
              <a:rPr lang="en-US" sz="3200" dirty="0"/>
              <a:t>Introduction to Data Analytics, Statistics &amp; Programming in Epidemiologic Research</a:t>
            </a:r>
          </a:p>
        </p:txBody>
      </p:sp>
    </p:spTree>
    <p:extLst>
      <p:ext uri="{BB962C8B-B14F-4D97-AF65-F5344CB8AC3E}">
        <p14:creationId xmlns:p14="http://schemas.microsoft.com/office/powerpoint/2010/main" val="2344598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Precision and Accuracy</a:t>
            </a:r>
            <a:endParaRPr lang="en-US" b="1" dirty="0"/>
          </a:p>
        </p:txBody>
      </p:sp>
      <p:pic>
        <p:nvPicPr>
          <p:cNvPr id="7" name="Picture 5" descr="fg04_00100"/>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43001" y="2819400"/>
            <a:ext cx="6858000" cy="3200400"/>
          </a:xfrm>
        </p:spPr>
      </p:pic>
      <p:sp>
        <p:nvSpPr>
          <p:cNvPr id="8" name="Rectangle 7"/>
          <p:cNvSpPr/>
          <p:nvPr/>
        </p:nvSpPr>
        <p:spPr>
          <a:xfrm>
            <a:off x="381000" y="1043261"/>
            <a:ext cx="8077200" cy="2185214"/>
          </a:xfrm>
          <a:prstGeom prst="rect">
            <a:avLst/>
          </a:prstGeom>
        </p:spPr>
        <p:txBody>
          <a:bodyPr wrap="square">
            <a:spAutoFit/>
          </a:bodyPr>
          <a:lstStyle/>
          <a:p>
            <a:pPr marL="347663" lvl="1" indent="-347663" eaLnBrk="1" hangingPunct="1">
              <a:spcAft>
                <a:spcPts val="2400"/>
              </a:spcAft>
              <a:buClr>
                <a:schemeClr val="tx1"/>
              </a:buClr>
              <a:buSzPct val="85000"/>
              <a:buFont typeface="Wingdings" panose="05000000000000000000" pitchFamily="2" charset="2"/>
              <a:buChar char="§"/>
            </a:pPr>
            <a:r>
              <a:rPr lang="en-US" altLang="en-US" sz="2400" b="1" dirty="0"/>
              <a:t>P</a:t>
            </a:r>
            <a:r>
              <a:rPr lang="en-US" altLang="en-US" sz="2400" b="1" dirty="0" smtClean="0"/>
              <a:t>recision</a:t>
            </a:r>
            <a:r>
              <a:rPr lang="en-US" altLang="en-US" sz="2400" dirty="0" smtClean="0"/>
              <a:t> is how </a:t>
            </a:r>
            <a:r>
              <a:rPr lang="en-US" altLang="en-US" sz="2400" dirty="0"/>
              <a:t>reproducible </a:t>
            </a:r>
            <a:r>
              <a:rPr lang="en-US" altLang="en-US" sz="2400" dirty="0" smtClean="0"/>
              <a:t>a measurement </a:t>
            </a:r>
            <a:r>
              <a:rPr lang="en-US" altLang="en-US" sz="2400" dirty="0"/>
              <a:t>value is</a:t>
            </a:r>
            <a:r>
              <a:rPr lang="en-US" altLang="en-US" sz="2400" dirty="0" smtClean="0"/>
              <a:t>.</a:t>
            </a:r>
            <a:r>
              <a:rPr lang="en-US" altLang="en-US" sz="2400" dirty="0"/>
              <a:t> </a:t>
            </a:r>
            <a:endParaRPr lang="en-US" altLang="en-US" sz="2400" dirty="0" smtClean="0"/>
          </a:p>
          <a:p>
            <a:pPr marL="347663" lvl="1" indent="-347663" eaLnBrk="1" hangingPunct="1">
              <a:spcAft>
                <a:spcPts val="2400"/>
              </a:spcAft>
              <a:buClr>
                <a:schemeClr val="tx1"/>
              </a:buClr>
              <a:buSzPct val="85000"/>
              <a:buFont typeface="Wingdings" panose="05000000000000000000" pitchFamily="2" charset="2"/>
              <a:buChar char="§"/>
            </a:pPr>
            <a:r>
              <a:rPr lang="en-US" altLang="en-US" sz="2400" b="1" dirty="0"/>
              <a:t>A</a:t>
            </a:r>
            <a:r>
              <a:rPr lang="en-US" altLang="en-US" sz="2400" b="1" dirty="0" smtClean="0"/>
              <a:t>ccuracy</a:t>
            </a:r>
            <a:r>
              <a:rPr lang="en-US" altLang="en-US" sz="2400" dirty="0" smtClean="0"/>
              <a:t> is how </a:t>
            </a:r>
            <a:r>
              <a:rPr lang="en-US" altLang="en-US" sz="2400" dirty="0"/>
              <a:t>close a measured value is to its “true” value.</a:t>
            </a:r>
          </a:p>
          <a:p>
            <a:pPr lvl="1" eaLnBrk="1" hangingPunct="1">
              <a:spcAft>
                <a:spcPts val="2400"/>
              </a:spcAft>
              <a:buClr>
                <a:schemeClr val="tx1"/>
              </a:buClr>
              <a:buSzPct val="85000"/>
              <a:buFont typeface="Wingdings" panose="05000000000000000000" pitchFamily="2" charset="2"/>
              <a:buNone/>
            </a:pPr>
            <a:endParaRPr lang="en-US" altLang="en-US" sz="2400" dirty="0"/>
          </a:p>
        </p:txBody>
      </p:sp>
    </p:spTree>
    <p:extLst>
      <p:ext uri="{BB962C8B-B14F-4D97-AF65-F5344CB8AC3E}">
        <p14:creationId xmlns:p14="http://schemas.microsoft.com/office/powerpoint/2010/main" val="412428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eaLnBrk="1" hangingPunct="1"/>
            <a:r>
              <a:rPr lang="en-US" dirty="0" smtClean="0"/>
              <a:t/>
            </a:r>
            <a:br>
              <a:rPr lang="en-US" dirty="0" smtClean="0"/>
            </a:br>
            <a:r>
              <a:rPr lang="en-US" dirty="0" smtClean="0"/>
              <a:t>What is Effect </a:t>
            </a:r>
            <a:r>
              <a:rPr lang="en-US" dirty="0"/>
              <a:t>S</a:t>
            </a:r>
            <a:r>
              <a:rPr lang="en-US" dirty="0" smtClean="0"/>
              <a:t>ize?</a:t>
            </a:r>
            <a:br>
              <a:rPr lang="en-US" dirty="0" smtClean="0"/>
            </a:br>
            <a:endParaRPr lang="en-US" dirty="0" smtClean="0"/>
          </a:p>
        </p:txBody>
      </p:sp>
      <p:sp>
        <p:nvSpPr>
          <p:cNvPr id="43010" name="Content Placeholder 2"/>
          <p:cNvSpPr>
            <a:spLocks noGrp="1"/>
          </p:cNvSpPr>
          <p:nvPr>
            <p:ph idx="4294967295"/>
          </p:nvPr>
        </p:nvSpPr>
        <p:spPr>
          <a:xfrm>
            <a:off x="438912" y="914400"/>
            <a:ext cx="8247888" cy="4114800"/>
          </a:xfrm>
        </p:spPr>
        <p:txBody>
          <a:bodyPr/>
          <a:lstStyle/>
          <a:p>
            <a:pPr>
              <a:spcBef>
                <a:spcPts val="0"/>
              </a:spcBef>
              <a:spcAft>
                <a:spcPts val="1800"/>
              </a:spcAft>
            </a:pPr>
            <a:r>
              <a:rPr lang="en-US" altLang="en-US" sz="2400" b="1" dirty="0">
                <a:sym typeface="Symbol" panose="05050102010706020507" pitchFamily="18" charset="2"/>
              </a:rPr>
              <a:t>Effect </a:t>
            </a:r>
            <a:r>
              <a:rPr lang="en-US" altLang="en-US" sz="2400" b="1" dirty="0" smtClean="0">
                <a:sym typeface="Symbol" panose="05050102010706020507" pitchFamily="18" charset="2"/>
              </a:rPr>
              <a:t>size is </a:t>
            </a:r>
            <a:r>
              <a:rPr lang="en-US" altLang="en-US" sz="2400" b="1" dirty="0">
                <a:sym typeface="Symbol" panose="05050102010706020507" pitchFamily="18" charset="2"/>
              </a:rPr>
              <a:t>a measure of the strength of the relationship between two variables in a population. </a:t>
            </a:r>
            <a:endParaRPr lang="en-US" altLang="en-US" sz="2400" b="1" dirty="0" smtClean="0">
              <a:sym typeface="Symbol" panose="05050102010706020507" pitchFamily="18" charset="2"/>
            </a:endParaRPr>
          </a:p>
          <a:p>
            <a:pPr>
              <a:spcBef>
                <a:spcPts val="0"/>
              </a:spcBef>
              <a:spcAft>
                <a:spcPts val="1800"/>
              </a:spcAft>
            </a:pPr>
            <a:r>
              <a:rPr lang="en-US" altLang="en-US" sz="2400" b="1" dirty="0" smtClean="0">
                <a:sym typeface="Symbol" panose="05050102010706020507" pitchFamily="18" charset="2"/>
              </a:rPr>
              <a:t>The </a:t>
            </a:r>
            <a:r>
              <a:rPr lang="en-US" altLang="en-US" sz="2400" b="1" dirty="0">
                <a:sym typeface="Symbol" panose="05050102010706020507" pitchFamily="18" charset="2"/>
              </a:rPr>
              <a:t>bigger the size of the effect in the population, the easier it will be to find out. </a:t>
            </a:r>
          </a:p>
          <a:p>
            <a:pPr>
              <a:spcBef>
                <a:spcPts val="0"/>
              </a:spcBef>
              <a:spcAft>
                <a:spcPts val="1800"/>
              </a:spcAft>
            </a:pPr>
            <a:r>
              <a:rPr lang="en-US" sz="2400" b="1" dirty="0" smtClean="0"/>
              <a:t>Increasing </a:t>
            </a:r>
            <a:r>
              <a:rPr lang="en-US" sz="2400" b="1" dirty="0"/>
              <a:t>sample size will make us more likely to find a statistically significant effect</a:t>
            </a:r>
          </a:p>
          <a:p>
            <a:pPr marL="0" indent="0" eaLnBrk="1" hangingPunct="1">
              <a:spcBef>
                <a:spcPts val="0"/>
              </a:spcBef>
              <a:spcAft>
                <a:spcPts val="1800"/>
              </a:spcAft>
              <a:buNone/>
            </a:pPr>
            <a:endParaRPr lang="en-US" sz="2400" b="1" dirty="0" smtClean="0"/>
          </a:p>
          <a:p>
            <a:pPr>
              <a:spcBef>
                <a:spcPts val="0"/>
              </a:spcBef>
              <a:spcAft>
                <a:spcPts val="1800"/>
              </a:spcAft>
            </a:pPr>
            <a:endParaRPr lang="en-US" sz="2400" b="1" dirty="0" smtClean="0"/>
          </a:p>
        </p:txBody>
      </p:sp>
    </p:spTree>
    <p:extLst>
      <p:ext uri="{BB962C8B-B14F-4D97-AF65-F5344CB8AC3E}">
        <p14:creationId xmlns:p14="http://schemas.microsoft.com/office/powerpoint/2010/main" val="12195227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descr="Nolan_fig12_08"/>
          <p:cNvPicPr>
            <a:picLocks noChangeAspect="1" noChangeArrowheads="1"/>
          </p:cNvPicPr>
          <p:nvPr/>
        </p:nvPicPr>
        <p:blipFill>
          <a:blip r:embed="rId3"/>
          <a:srcRect/>
          <a:stretch>
            <a:fillRect/>
          </a:stretch>
        </p:blipFill>
        <p:spPr bwMode="auto">
          <a:xfrm>
            <a:off x="533400" y="1066800"/>
            <a:ext cx="8229600" cy="5257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Which Effect is Bigger?</a:t>
            </a:r>
            <a:endParaRPr lang="en-US" dirty="0"/>
          </a:p>
        </p:txBody>
      </p:sp>
    </p:spTree>
    <p:extLst>
      <p:ext uri="{BB962C8B-B14F-4D97-AF65-F5344CB8AC3E}">
        <p14:creationId xmlns:p14="http://schemas.microsoft.com/office/powerpoint/2010/main" val="427303770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descr="Nolan_fig12_09"/>
          <p:cNvPicPr>
            <a:picLocks noChangeAspect="1" noChangeArrowheads="1"/>
          </p:cNvPicPr>
          <p:nvPr/>
        </p:nvPicPr>
        <p:blipFill>
          <a:blip r:embed="rId3"/>
          <a:srcRect/>
          <a:stretch>
            <a:fillRect/>
          </a:stretch>
        </p:blipFill>
        <p:spPr bwMode="auto">
          <a:xfrm>
            <a:off x="338931" y="990600"/>
            <a:ext cx="8466139" cy="5410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Which Effect is Bigger?</a:t>
            </a:r>
            <a:endParaRPr lang="en-US" dirty="0"/>
          </a:p>
        </p:txBody>
      </p:sp>
    </p:spTree>
    <p:extLst>
      <p:ext uri="{BB962C8B-B14F-4D97-AF65-F5344CB8AC3E}">
        <p14:creationId xmlns:p14="http://schemas.microsoft.com/office/powerpoint/2010/main" val="17638227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p:txBody>
          <a:bodyPr/>
          <a:lstStyle/>
          <a:p>
            <a:fld id="{E34B99ED-B49D-477C-8268-F813082DB67F}" type="slidenum">
              <a:rPr lang="en-US" altLang="en-US"/>
              <a:pPr/>
              <a:t>103</a:t>
            </a:fld>
            <a:endParaRPr lang="en-US" altLang="en-US"/>
          </a:p>
        </p:txBody>
      </p:sp>
      <p:sp>
        <p:nvSpPr>
          <p:cNvPr id="28674" name="Rectangle 2"/>
          <p:cNvSpPr>
            <a:spLocks noGrp="1" noChangeArrowheads="1"/>
          </p:cNvSpPr>
          <p:nvPr>
            <p:ph type="title"/>
          </p:nvPr>
        </p:nvSpPr>
        <p:spPr/>
        <p:txBody>
          <a:bodyPr/>
          <a:lstStyle/>
          <a:p>
            <a:r>
              <a:rPr lang="en-US" altLang="en-US" b="1" dirty="0"/>
              <a:t>Measuring Effect Size</a:t>
            </a:r>
          </a:p>
        </p:txBody>
      </p:sp>
      <p:sp>
        <p:nvSpPr>
          <p:cNvPr id="28675" name="Rectangle 3"/>
          <p:cNvSpPr>
            <a:spLocks noGrp="1" noChangeArrowheads="1"/>
          </p:cNvSpPr>
          <p:nvPr>
            <p:ph type="body" idx="1"/>
          </p:nvPr>
        </p:nvSpPr>
        <p:spPr>
          <a:xfrm>
            <a:off x="381000" y="914400"/>
            <a:ext cx="8229600" cy="4983163"/>
          </a:xfrm>
        </p:spPr>
        <p:txBody>
          <a:bodyPr/>
          <a:lstStyle/>
          <a:p>
            <a:pPr>
              <a:spcBef>
                <a:spcPts val="0"/>
              </a:spcBef>
              <a:spcAft>
                <a:spcPts val="2400"/>
              </a:spcAft>
            </a:pPr>
            <a:r>
              <a:rPr lang="en-US" altLang="en-US" sz="2400" b="1" dirty="0"/>
              <a:t>Because a significant effect does not necessarily mean a large effect, it is recommended that the hypothesis test be accompanied by a measure of the effect size.  </a:t>
            </a:r>
          </a:p>
          <a:p>
            <a:pPr>
              <a:spcBef>
                <a:spcPts val="0"/>
              </a:spcBef>
              <a:spcAft>
                <a:spcPts val="2400"/>
              </a:spcAft>
            </a:pPr>
            <a:r>
              <a:rPr lang="en-US" altLang="en-US" sz="2400" b="1" dirty="0"/>
              <a:t>We use Cohen=s d as a standardized measure of effect size.  </a:t>
            </a:r>
            <a:endParaRPr lang="en-US" altLang="en-US" sz="2400" b="1" dirty="0" smtClean="0"/>
          </a:p>
          <a:p>
            <a:pPr marL="0" indent="0">
              <a:spcBef>
                <a:spcPts val="0"/>
              </a:spcBef>
              <a:spcAft>
                <a:spcPts val="2400"/>
              </a:spcAft>
              <a:buNone/>
            </a:pPr>
            <a:endParaRPr lang="en-US" altLang="en-US" sz="2400" b="1" dirty="0" smtClean="0"/>
          </a:p>
          <a:p>
            <a:pPr marL="0" indent="0">
              <a:spcBef>
                <a:spcPts val="0"/>
              </a:spcBef>
              <a:spcAft>
                <a:spcPts val="2400"/>
              </a:spcAft>
              <a:buNone/>
            </a:pPr>
            <a:endParaRPr lang="en-US" altLang="en-US" sz="2400" b="1" dirty="0"/>
          </a:p>
          <a:p>
            <a:pPr>
              <a:spcBef>
                <a:spcPts val="0"/>
              </a:spcBef>
              <a:spcAft>
                <a:spcPts val="2400"/>
              </a:spcAft>
            </a:pPr>
            <a:r>
              <a:rPr lang="en-US" altLang="en-US" sz="2400" b="1" dirty="0"/>
              <a:t>Much like a z-score, Cohen=s d measures the size of the mean difference in terms of the standard deviation.</a:t>
            </a:r>
          </a:p>
        </p:txBody>
      </p:sp>
      <p:graphicFrame>
        <p:nvGraphicFramePr>
          <p:cNvPr id="5" name="Object 2"/>
          <p:cNvGraphicFramePr>
            <a:graphicFrameLocks noChangeAspect="1"/>
          </p:cNvGraphicFramePr>
          <p:nvPr>
            <p:extLst/>
          </p:nvPr>
        </p:nvGraphicFramePr>
        <p:xfrm>
          <a:off x="2667000" y="3405981"/>
          <a:ext cx="2557463" cy="1416050"/>
        </p:xfrm>
        <a:graphic>
          <a:graphicData uri="http://schemas.openxmlformats.org/presentationml/2006/ole">
            <mc:AlternateContent xmlns:mc="http://schemas.openxmlformats.org/markup-compatibility/2006">
              <mc:Choice xmlns:v="urn:schemas-microsoft-com:vml" Requires="v">
                <p:oleObj spid="_x0000_s26629" name="Equation" r:id="rId3" imgW="711000" imgH="393480" progId="Equation.3">
                  <p:embed/>
                </p:oleObj>
              </mc:Choice>
              <mc:Fallback>
                <p:oleObj name="Equation" r:id="rId3" imgW="711000" imgH="39348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405981"/>
                        <a:ext cx="2557463" cy="141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629186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b="1" dirty="0" smtClean="0"/>
              <a:t>Determining Samples Sizes</a:t>
            </a:r>
          </a:p>
        </p:txBody>
      </p:sp>
      <p:sp>
        <p:nvSpPr>
          <p:cNvPr id="44035" name="Rectangle 3"/>
          <p:cNvSpPr>
            <a:spLocks noGrp="1" noChangeArrowheads="1"/>
          </p:cNvSpPr>
          <p:nvPr>
            <p:ph idx="1"/>
          </p:nvPr>
        </p:nvSpPr>
        <p:spPr/>
        <p:txBody>
          <a:bodyPr/>
          <a:lstStyle/>
          <a:p>
            <a:pPr defTabSz="914400" eaLnBrk="1" hangingPunct="1">
              <a:spcBef>
                <a:spcPts val="0"/>
              </a:spcBef>
              <a:spcAft>
                <a:spcPts val="1800"/>
              </a:spcAft>
              <a:buSzPct val="100000"/>
            </a:pPr>
            <a:r>
              <a:rPr lang="en-US" altLang="en-US" sz="2400" b="1" dirty="0" smtClean="0"/>
              <a:t>The required sample size can be found to reach a desired margin of error (e) with a specified level of confidence (1 - </a:t>
            </a:r>
            <a:r>
              <a:rPr lang="en-US" altLang="en-US" sz="2400" b="1" dirty="0" smtClean="0">
                <a:sym typeface="Symbol" panose="05050102010706020507" pitchFamily="18" charset="2"/>
              </a:rPr>
              <a:t></a:t>
            </a:r>
            <a:r>
              <a:rPr lang="en-US" altLang="en-US" sz="2400" b="1" dirty="0" smtClean="0"/>
              <a:t>)</a:t>
            </a:r>
          </a:p>
          <a:p>
            <a:pPr defTabSz="914400" eaLnBrk="1" hangingPunct="1">
              <a:spcBef>
                <a:spcPts val="0"/>
              </a:spcBef>
              <a:spcAft>
                <a:spcPts val="1800"/>
              </a:spcAft>
              <a:buSzPct val="100000"/>
            </a:pPr>
            <a:r>
              <a:rPr lang="en-US" altLang="en-US" sz="2400" b="1" dirty="0" smtClean="0"/>
              <a:t>The margin of error is also called sampling error</a:t>
            </a:r>
          </a:p>
          <a:p>
            <a:pPr marL="742950" lvl="1" indent="-285750" defTabSz="914400" eaLnBrk="1" hangingPunct="1">
              <a:spcBef>
                <a:spcPts val="0"/>
              </a:spcBef>
              <a:spcAft>
                <a:spcPts val="1800"/>
              </a:spcAft>
            </a:pPr>
            <a:r>
              <a:rPr lang="en-US" altLang="en-US" sz="2400" b="1" dirty="0"/>
              <a:t>A</a:t>
            </a:r>
            <a:r>
              <a:rPr lang="en-US" altLang="en-US" sz="2400" b="1" dirty="0" smtClean="0"/>
              <a:t>mount of imprecision in the estimate of the population parameter</a:t>
            </a:r>
          </a:p>
          <a:p>
            <a:pPr marL="742950" lvl="1" indent="-285750" defTabSz="914400" eaLnBrk="1" hangingPunct="1">
              <a:spcBef>
                <a:spcPts val="0"/>
              </a:spcBef>
              <a:spcAft>
                <a:spcPts val="1800"/>
              </a:spcAft>
            </a:pPr>
            <a:r>
              <a:rPr lang="en-US" altLang="en-US" sz="2400" b="1" dirty="0"/>
              <a:t>A</a:t>
            </a:r>
            <a:r>
              <a:rPr lang="en-US" altLang="en-US" sz="2400" b="1" dirty="0" smtClean="0"/>
              <a:t>mount added and subtracted to the point estimate to form the confidence interval</a:t>
            </a:r>
          </a:p>
        </p:txBody>
      </p:sp>
    </p:spTree>
    <p:extLst>
      <p:ext uri="{BB962C8B-B14F-4D97-AF65-F5344CB8AC3E}">
        <p14:creationId xmlns:p14="http://schemas.microsoft.com/office/powerpoint/2010/main" val="34487835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pPr>
              <a:defRPr/>
            </a:pPr>
            <a:r>
              <a:rPr lang="en-US" dirty="0" smtClean="0">
                <a:ea typeface="ＭＳ Ｐゴシック" pitchFamily="-111" charset="-128"/>
                <a:sym typeface="Symbol" pitchFamily="18" charset="2"/>
              </a:rPr>
              <a:t>To </a:t>
            </a:r>
            <a:r>
              <a:rPr lang="en-US" dirty="0">
                <a:ea typeface="ＭＳ Ｐゴシック" pitchFamily="-111" charset="-128"/>
                <a:sym typeface="Symbol" pitchFamily="18" charset="2"/>
              </a:rPr>
              <a:t>Determine Sample Size </a:t>
            </a:r>
            <a:r>
              <a:rPr lang="en-US" dirty="0" smtClean="0">
                <a:ea typeface="ＭＳ Ｐゴシック" pitchFamily="-111" charset="-128"/>
                <a:sym typeface="Symbol" pitchFamily="18" charset="2"/>
              </a:rPr>
              <a:t>Need </a:t>
            </a:r>
            <a:r>
              <a:rPr lang="en-US" dirty="0">
                <a:ea typeface="ＭＳ Ｐゴシック" pitchFamily="-111" charset="-128"/>
                <a:sym typeface="Symbol" pitchFamily="18" charset="2"/>
              </a:rPr>
              <a:t>To Answer </a:t>
            </a:r>
            <a:r>
              <a:rPr lang="en-US" dirty="0" smtClean="0">
                <a:ea typeface="ＭＳ Ｐゴシック" pitchFamily="-111" charset="-128"/>
                <a:sym typeface="Symbol" pitchFamily="18" charset="2"/>
              </a:rPr>
              <a:t>Following</a:t>
            </a:r>
            <a:r>
              <a:rPr lang="en-US" dirty="0">
                <a:ea typeface="ＭＳ Ｐゴシック" pitchFamily="-111" charset="-128"/>
                <a:sym typeface="Symbol" pitchFamily="18" charset="2"/>
              </a:rPr>
              <a:t>:</a:t>
            </a:r>
          </a:p>
        </p:txBody>
      </p:sp>
      <p:sp>
        <p:nvSpPr>
          <p:cNvPr id="14339" name="Rectangle 3"/>
          <p:cNvSpPr>
            <a:spLocks noGrp="1" noChangeArrowheads="1"/>
          </p:cNvSpPr>
          <p:nvPr>
            <p:ph type="body" idx="4294967295"/>
          </p:nvPr>
        </p:nvSpPr>
        <p:spPr>
          <a:xfrm>
            <a:off x="457200" y="990600"/>
            <a:ext cx="7598663" cy="4335463"/>
          </a:xfrm>
        </p:spPr>
        <p:txBody>
          <a:bodyPr/>
          <a:lstStyle/>
          <a:p>
            <a:pPr marL="457200" indent="-457200">
              <a:lnSpc>
                <a:spcPct val="90000"/>
              </a:lnSpc>
              <a:spcBef>
                <a:spcPts val="0"/>
              </a:spcBef>
              <a:spcAft>
                <a:spcPts val="2400"/>
              </a:spcAft>
              <a:buSzPct val="100000"/>
              <a:buFont typeface="+mj-lt"/>
              <a:buAutoNum type="arabicParenR"/>
            </a:pPr>
            <a:r>
              <a:rPr lang="en-US" altLang="en-US" sz="2400" b="1" dirty="0" smtClean="0">
                <a:sym typeface="Symbol" panose="05050102010706020507" pitchFamily="18" charset="2"/>
              </a:rPr>
              <a:t>What is main purpose of study?</a:t>
            </a:r>
          </a:p>
          <a:p>
            <a:pPr marL="457200" indent="-457200">
              <a:lnSpc>
                <a:spcPct val="90000"/>
              </a:lnSpc>
              <a:spcBef>
                <a:spcPts val="0"/>
              </a:spcBef>
              <a:spcAft>
                <a:spcPts val="2400"/>
              </a:spcAft>
              <a:buSzPct val="100000"/>
              <a:buFont typeface="+mj-lt"/>
              <a:buAutoNum type="arabicParenR"/>
            </a:pPr>
            <a:r>
              <a:rPr lang="en-US" altLang="en-US" sz="2400" b="1" dirty="0" smtClean="0">
                <a:sym typeface="Symbol" panose="05050102010706020507" pitchFamily="18" charset="2"/>
              </a:rPr>
              <a:t>What is primary outcome measure?</a:t>
            </a:r>
          </a:p>
          <a:p>
            <a:pPr marL="457200" indent="-457200">
              <a:lnSpc>
                <a:spcPct val="90000"/>
              </a:lnSpc>
              <a:spcBef>
                <a:spcPts val="0"/>
              </a:spcBef>
              <a:spcAft>
                <a:spcPts val="2400"/>
              </a:spcAft>
              <a:buSzPct val="100000"/>
              <a:buFont typeface="+mj-lt"/>
              <a:buAutoNum type="arabicParenR"/>
            </a:pPr>
            <a:r>
              <a:rPr lang="en-US" altLang="en-US" sz="2400" b="1" dirty="0" smtClean="0">
                <a:sym typeface="Symbol" panose="05050102010706020507" pitchFamily="18" charset="2"/>
              </a:rPr>
              <a:t>Is it continuous or dichotomous outcome?</a:t>
            </a:r>
          </a:p>
          <a:p>
            <a:pPr marL="457200" indent="-457200">
              <a:lnSpc>
                <a:spcPct val="90000"/>
              </a:lnSpc>
              <a:spcBef>
                <a:spcPts val="0"/>
              </a:spcBef>
              <a:spcAft>
                <a:spcPts val="2400"/>
              </a:spcAft>
              <a:buSzPct val="100000"/>
              <a:buFont typeface="+mj-lt"/>
              <a:buAutoNum type="arabicParenR"/>
            </a:pPr>
            <a:r>
              <a:rPr lang="en-US" altLang="en-US" sz="2400" b="1" dirty="0" smtClean="0">
                <a:sym typeface="Symbol" panose="05050102010706020507" pitchFamily="18" charset="2"/>
              </a:rPr>
              <a:t>How will data be analyzed to detect difference?</a:t>
            </a:r>
          </a:p>
          <a:p>
            <a:pPr marL="457200" indent="-457200">
              <a:lnSpc>
                <a:spcPct val="90000"/>
              </a:lnSpc>
              <a:spcBef>
                <a:spcPts val="0"/>
              </a:spcBef>
              <a:spcAft>
                <a:spcPts val="2400"/>
              </a:spcAft>
              <a:buSzPct val="100000"/>
              <a:buFont typeface="+mj-lt"/>
              <a:buAutoNum type="arabicParenR"/>
            </a:pPr>
            <a:r>
              <a:rPr lang="en-US" altLang="en-US" sz="2400" b="1" dirty="0" smtClean="0">
                <a:sym typeface="Symbol" panose="05050102010706020507" pitchFamily="18" charset="2"/>
              </a:rPr>
              <a:t>How small difference is important to detect? </a:t>
            </a:r>
          </a:p>
          <a:p>
            <a:pPr marL="457200" indent="-457200">
              <a:lnSpc>
                <a:spcPct val="90000"/>
              </a:lnSpc>
              <a:spcBef>
                <a:spcPts val="0"/>
              </a:spcBef>
              <a:spcAft>
                <a:spcPts val="2400"/>
              </a:spcAft>
              <a:buSzPct val="100000"/>
              <a:buFont typeface="+mj-lt"/>
              <a:buAutoNum type="arabicParenR"/>
            </a:pPr>
            <a:r>
              <a:rPr lang="en-US" altLang="en-US" sz="2400" b="1" dirty="0" smtClean="0">
                <a:sym typeface="Symbol" panose="05050102010706020507" pitchFamily="18" charset="2"/>
              </a:rPr>
              <a:t>How </a:t>
            </a:r>
            <a:r>
              <a:rPr lang="en-US" altLang="en-US" sz="2400" b="1" dirty="0">
                <a:sym typeface="Symbol" panose="05050102010706020507" pitchFamily="18" charset="2"/>
              </a:rPr>
              <a:t>much variability is </a:t>
            </a:r>
            <a:r>
              <a:rPr lang="en-US" altLang="en-US" sz="2400" b="1" dirty="0" smtClean="0">
                <a:sym typeface="Symbol" panose="05050102010706020507" pitchFamily="18" charset="2"/>
              </a:rPr>
              <a:t>in population</a:t>
            </a:r>
            <a:r>
              <a:rPr lang="en-US" altLang="en-US" sz="2400" b="1" dirty="0">
                <a:sym typeface="Symbol" panose="05050102010706020507" pitchFamily="18" charset="2"/>
              </a:rPr>
              <a:t>?</a:t>
            </a:r>
          </a:p>
          <a:p>
            <a:pPr marL="457200" indent="-457200">
              <a:spcBef>
                <a:spcPts val="0"/>
              </a:spcBef>
              <a:spcAft>
                <a:spcPts val="2400"/>
              </a:spcAft>
              <a:buSzPct val="100000"/>
              <a:buFont typeface="+mj-lt"/>
              <a:buAutoNum type="arabicParenR"/>
            </a:pPr>
            <a:r>
              <a:rPr lang="en-US" altLang="en-US" sz="2400" b="1" dirty="0" smtClean="0">
                <a:sym typeface="Symbol" panose="05050102010706020507" pitchFamily="18" charset="2"/>
              </a:rPr>
              <a:t>What </a:t>
            </a:r>
            <a:r>
              <a:rPr lang="en-US" altLang="en-US" sz="2400" b="1" dirty="0">
                <a:sym typeface="Symbol" panose="05050102010706020507" pitchFamily="18" charset="2"/>
              </a:rPr>
              <a:t>is </a:t>
            </a:r>
            <a:r>
              <a:rPr lang="en-US" altLang="en-US" sz="2400" b="1" dirty="0" smtClean="0">
                <a:sym typeface="Symbol" panose="05050102010706020507" pitchFamily="18" charset="2"/>
              </a:rPr>
              <a:t>desired </a:t>
            </a:r>
            <a:r>
              <a:rPr lang="en-US" altLang="en-US" sz="2400" b="1" dirty="0">
                <a:sym typeface="Symbol" panose="05050102010706020507" pitchFamily="18" charset="2"/>
              </a:rPr>
              <a:t> and ?</a:t>
            </a:r>
          </a:p>
          <a:p>
            <a:pPr marL="457200" indent="-457200">
              <a:spcBef>
                <a:spcPts val="0"/>
              </a:spcBef>
              <a:spcAft>
                <a:spcPts val="2400"/>
              </a:spcAft>
              <a:buSzPct val="100000"/>
              <a:buFont typeface="+mj-lt"/>
              <a:buAutoNum type="arabicParenR"/>
            </a:pPr>
            <a:r>
              <a:rPr lang="en-US" altLang="en-US" sz="2400" b="1" dirty="0" smtClean="0">
                <a:sym typeface="Symbol" panose="05050102010706020507" pitchFamily="18" charset="2"/>
              </a:rPr>
              <a:t>What </a:t>
            </a:r>
            <a:r>
              <a:rPr lang="en-US" altLang="en-US" sz="2400" b="1" dirty="0">
                <a:sym typeface="Symbol" panose="05050102010706020507" pitchFamily="18" charset="2"/>
              </a:rPr>
              <a:t>is </a:t>
            </a:r>
            <a:r>
              <a:rPr lang="en-US" altLang="en-US" sz="2400" b="1" dirty="0" smtClean="0">
                <a:sym typeface="Symbol" panose="05050102010706020507" pitchFamily="18" charset="2"/>
              </a:rPr>
              <a:t>sample </a:t>
            </a:r>
            <a:r>
              <a:rPr lang="en-US" altLang="en-US" sz="2400" b="1" dirty="0">
                <a:sym typeface="Symbol" panose="05050102010706020507" pitchFamily="18" charset="2"/>
              </a:rPr>
              <a:t>size allocation ratio?</a:t>
            </a:r>
          </a:p>
          <a:p>
            <a:pPr marL="457200" indent="-457200">
              <a:spcBef>
                <a:spcPts val="0"/>
              </a:spcBef>
              <a:spcAft>
                <a:spcPts val="2400"/>
              </a:spcAft>
              <a:buSzPct val="100000"/>
              <a:buFont typeface="+mj-lt"/>
              <a:buAutoNum type="arabicParenR"/>
            </a:pPr>
            <a:r>
              <a:rPr lang="en-US" altLang="en-US" sz="2400" b="1" dirty="0" smtClean="0">
                <a:sym typeface="Symbol" panose="05050102010706020507" pitchFamily="18" charset="2"/>
              </a:rPr>
              <a:t>What </a:t>
            </a:r>
            <a:r>
              <a:rPr lang="en-US" altLang="en-US" sz="2400" b="1" dirty="0">
                <a:sym typeface="Symbol" panose="05050102010706020507" pitchFamily="18" charset="2"/>
              </a:rPr>
              <a:t>is </a:t>
            </a:r>
            <a:r>
              <a:rPr lang="en-US" altLang="en-US" sz="2400" b="1" dirty="0" smtClean="0">
                <a:sym typeface="Symbol" panose="05050102010706020507" pitchFamily="18" charset="2"/>
              </a:rPr>
              <a:t>anticipated </a:t>
            </a:r>
            <a:r>
              <a:rPr lang="en-US" altLang="en-US" sz="2400" b="1" dirty="0">
                <a:sym typeface="Symbol" panose="05050102010706020507" pitchFamily="18" charset="2"/>
              </a:rPr>
              <a:t>drop out rate?</a:t>
            </a:r>
          </a:p>
          <a:p>
            <a:pPr marL="541873" indent="-541873">
              <a:lnSpc>
                <a:spcPct val="90000"/>
              </a:lnSpc>
              <a:spcAft>
                <a:spcPts val="2400"/>
              </a:spcAft>
              <a:buSzPct val="100000"/>
              <a:buFont typeface="+mj-lt"/>
              <a:buAutoNum type="arabicParenR"/>
            </a:pPr>
            <a:endParaRPr lang="en-US" altLang="en-US" sz="2400" dirty="0" smtClean="0">
              <a:sym typeface="Symbol" panose="05050102010706020507" pitchFamily="18" charset="2"/>
            </a:endParaRPr>
          </a:p>
        </p:txBody>
      </p:sp>
    </p:spTree>
    <p:extLst>
      <p:ext uri="{BB962C8B-B14F-4D97-AF65-F5344CB8AC3E}">
        <p14:creationId xmlns:p14="http://schemas.microsoft.com/office/powerpoint/2010/main" val="307283508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800" y="838200"/>
            <a:ext cx="8686800" cy="5755422"/>
          </a:xfrm>
          <a:prstGeom prst="rect">
            <a:avLst/>
          </a:prstGeom>
        </p:spPr>
        <p:txBody>
          <a:bodyPr wrap="square">
            <a:spAutoFit/>
          </a:bodyPr>
          <a:lstStyle/>
          <a:p>
            <a:pPr marL="457200" indent="-457200">
              <a:spcAft>
                <a:spcPts val="1200"/>
              </a:spcAft>
              <a:buFont typeface="Wingdings" panose="05000000000000000000" pitchFamily="2" charset="2"/>
              <a:buChar char="§"/>
            </a:pPr>
            <a:r>
              <a:rPr lang="en-US" sz="2400" b="1" dirty="0"/>
              <a:t>D</a:t>
            </a:r>
            <a:r>
              <a:rPr lang="en-US" sz="2400" b="1" dirty="0" smtClean="0"/>
              <a:t>egree </a:t>
            </a:r>
            <a:r>
              <a:rPr lang="en-US" sz="2400" b="1" dirty="0"/>
              <a:t>of precision required between </a:t>
            </a:r>
            <a:r>
              <a:rPr lang="en-US" sz="2400" b="1" dirty="0" smtClean="0"/>
              <a:t>sample </a:t>
            </a:r>
            <a:r>
              <a:rPr lang="en-US" sz="2400" b="1" dirty="0"/>
              <a:t>and </a:t>
            </a:r>
            <a:r>
              <a:rPr lang="en-US" sz="2400" b="1" dirty="0" smtClean="0"/>
              <a:t>population (confidence interval)</a:t>
            </a:r>
            <a:endParaRPr lang="en-US" sz="2400" b="1" dirty="0"/>
          </a:p>
          <a:p>
            <a:pPr marL="804863" lvl="2" indent="-228600">
              <a:spcAft>
                <a:spcPts val="1200"/>
              </a:spcAft>
              <a:buFont typeface="Arial" panose="020B0604020202020204" pitchFamily="34" charset="0"/>
              <a:buChar char="−"/>
            </a:pPr>
            <a:r>
              <a:rPr lang="en-US" sz="2400" dirty="0"/>
              <a:t>Less precision = smaller sample</a:t>
            </a:r>
          </a:p>
          <a:p>
            <a:pPr marL="457200" indent="-457200">
              <a:spcAft>
                <a:spcPts val="1200"/>
              </a:spcAft>
              <a:buFont typeface="Wingdings" panose="05000000000000000000" pitchFamily="2" charset="2"/>
              <a:buChar char="§"/>
            </a:pPr>
            <a:r>
              <a:rPr lang="en-US" sz="2400" b="1" dirty="0" smtClean="0"/>
              <a:t>Variability </a:t>
            </a:r>
            <a:r>
              <a:rPr lang="en-US" sz="2400" b="1" dirty="0"/>
              <a:t>of the </a:t>
            </a:r>
            <a:r>
              <a:rPr lang="en-US" sz="2400" b="1" dirty="0" smtClean="0"/>
              <a:t>population </a:t>
            </a:r>
            <a:endParaRPr lang="en-US" sz="2400" b="1" dirty="0"/>
          </a:p>
          <a:p>
            <a:pPr marL="804863" lvl="2" indent="-228600">
              <a:spcAft>
                <a:spcPts val="1200"/>
              </a:spcAft>
              <a:buFont typeface="Arial" panose="020B0604020202020204" pitchFamily="34" charset="0"/>
              <a:buChar char="−"/>
            </a:pPr>
            <a:r>
              <a:rPr lang="en-US" sz="2400" dirty="0"/>
              <a:t>M</a:t>
            </a:r>
            <a:r>
              <a:rPr lang="en-US" sz="2400" dirty="0" smtClean="0"/>
              <a:t>ore </a:t>
            </a:r>
            <a:r>
              <a:rPr lang="en-US" sz="2400" dirty="0"/>
              <a:t>homogenous population requires a smaller </a:t>
            </a:r>
            <a:r>
              <a:rPr lang="en-US" sz="2400" dirty="0" smtClean="0"/>
              <a:t>sample</a:t>
            </a:r>
          </a:p>
          <a:p>
            <a:pPr marL="804863" lvl="2" indent="-228600">
              <a:spcAft>
                <a:spcPts val="1200"/>
              </a:spcAft>
              <a:buFont typeface="Arial" panose="020B0604020202020204" pitchFamily="34" charset="0"/>
              <a:buChar char="−"/>
            </a:pPr>
            <a:r>
              <a:rPr lang="en-US" sz="2400" dirty="0"/>
              <a:t>M</a:t>
            </a:r>
            <a:r>
              <a:rPr lang="en-US" sz="2400" dirty="0" smtClean="0"/>
              <a:t>ore </a:t>
            </a:r>
            <a:r>
              <a:rPr lang="en-US" sz="2400" dirty="0"/>
              <a:t>heterogeneous </a:t>
            </a:r>
            <a:r>
              <a:rPr lang="en-US" sz="2400" dirty="0" smtClean="0"/>
              <a:t>population, greater chance that </a:t>
            </a:r>
            <a:r>
              <a:rPr lang="en-US" sz="2400" dirty="0"/>
              <a:t>sample may not adequately </a:t>
            </a:r>
            <a:r>
              <a:rPr lang="en-US" sz="2400" dirty="0" smtClean="0"/>
              <a:t>describe population</a:t>
            </a:r>
            <a:r>
              <a:rPr lang="en-US" sz="2400" dirty="0">
                <a:sym typeface="Wingdings" pitchFamily="2" charset="2"/>
              </a:rPr>
              <a:t> </a:t>
            </a:r>
            <a:r>
              <a:rPr lang="en-US" sz="2400" dirty="0" smtClean="0"/>
              <a:t>inferences could be wrong.</a:t>
            </a:r>
            <a:endParaRPr lang="en-US" sz="2400" dirty="0"/>
          </a:p>
          <a:p>
            <a:pPr marL="457200" indent="-457200">
              <a:spcAft>
                <a:spcPts val="1200"/>
              </a:spcAft>
              <a:buFont typeface="Wingdings" panose="05000000000000000000" pitchFamily="2" charset="2"/>
              <a:buChar char="§"/>
            </a:pPr>
            <a:r>
              <a:rPr lang="en-US" sz="2400" b="1" dirty="0" smtClean="0"/>
              <a:t>Method </a:t>
            </a:r>
            <a:r>
              <a:rPr lang="en-US" sz="2400" b="1" dirty="0"/>
              <a:t>of sampling</a:t>
            </a:r>
          </a:p>
          <a:p>
            <a:pPr marL="804863" lvl="2" indent="-228600">
              <a:spcAft>
                <a:spcPts val="1200"/>
              </a:spcAft>
              <a:buFont typeface="Arial" panose="020B0604020202020204" pitchFamily="34" charset="0"/>
              <a:buChar char="−"/>
            </a:pPr>
            <a:r>
              <a:rPr lang="en-US" sz="2400" dirty="0"/>
              <a:t>S</a:t>
            </a:r>
            <a:r>
              <a:rPr lang="en-US" sz="2400" dirty="0" smtClean="0"/>
              <a:t>tratified </a:t>
            </a:r>
            <a:r>
              <a:rPr lang="en-US" sz="2400" dirty="0"/>
              <a:t>sample requires fewer cases for accuracy</a:t>
            </a:r>
          </a:p>
          <a:p>
            <a:pPr marL="457200" indent="-457200">
              <a:spcAft>
                <a:spcPts val="1200"/>
              </a:spcAft>
              <a:buFont typeface="Wingdings" panose="05000000000000000000" pitchFamily="2" charset="2"/>
              <a:buChar char="§"/>
            </a:pPr>
            <a:r>
              <a:rPr lang="en-US" sz="2400" b="1" dirty="0" smtClean="0"/>
              <a:t>Way </a:t>
            </a:r>
            <a:r>
              <a:rPr lang="en-US" sz="2400" b="1" dirty="0"/>
              <a:t>in which results will be analyzed</a:t>
            </a:r>
          </a:p>
          <a:p>
            <a:pPr marL="804863" lvl="2" indent="-228600">
              <a:spcAft>
                <a:spcPts val="1200"/>
              </a:spcAft>
              <a:buFont typeface="Arial" panose="020B0604020202020204" pitchFamily="34" charset="0"/>
              <a:buChar char="−"/>
            </a:pPr>
            <a:r>
              <a:rPr lang="en-US" sz="2400" dirty="0"/>
              <a:t>S</a:t>
            </a:r>
            <a:r>
              <a:rPr lang="en-US" sz="2400" dirty="0" smtClean="0"/>
              <a:t>maller </a:t>
            </a:r>
            <a:r>
              <a:rPr lang="en-US" sz="2400" dirty="0"/>
              <a:t>sample puts limits on types of analyses possible</a:t>
            </a:r>
          </a:p>
        </p:txBody>
      </p:sp>
      <p:sp>
        <p:nvSpPr>
          <p:cNvPr id="2" name="Title 1"/>
          <p:cNvSpPr>
            <a:spLocks noGrp="1"/>
          </p:cNvSpPr>
          <p:nvPr>
            <p:ph type="title"/>
          </p:nvPr>
        </p:nvSpPr>
        <p:spPr/>
        <p:txBody>
          <a:bodyPr/>
          <a:lstStyle/>
          <a:p>
            <a:r>
              <a:rPr lang="en-US" b="1" dirty="0" smtClean="0"/>
              <a:t>Sample Size Considerations</a:t>
            </a:r>
            <a:endParaRPr lang="en-US" b="1" dirty="0"/>
          </a:p>
        </p:txBody>
      </p:sp>
    </p:spTree>
    <p:extLst>
      <p:ext uri="{BB962C8B-B14F-4D97-AF65-F5344CB8AC3E}">
        <p14:creationId xmlns:p14="http://schemas.microsoft.com/office/powerpoint/2010/main" val="4324148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 Summary</a:t>
            </a:r>
            <a:endParaRPr lang="en-US" dirty="0"/>
          </a:p>
        </p:txBody>
      </p:sp>
      <p:sp>
        <p:nvSpPr>
          <p:cNvPr id="30722" name="Rectangle 2"/>
          <p:cNvSpPr>
            <a:spLocks noGrp="1" noChangeArrowheads="1"/>
          </p:cNvSpPr>
          <p:nvPr>
            <p:ph type="body" idx="4294967295"/>
          </p:nvPr>
        </p:nvSpPr>
        <p:spPr>
          <a:xfrm>
            <a:off x="308769" y="914400"/>
            <a:ext cx="8454231" cy="4368800"/>
          </a:xfrm>
        </p:spPr>
        <p:txBody>
          <a:bodyPr/>
          <a:lstStyle/>
          <a:p>
            <a:pPr>
              <a:spcBef>
                <a:spcPts val="0"/>
              </a:spcBef>
              <a:spcAft>
                <a:spcPts val="1800"/>
              </a:spcAft>
              <a:buSzPct val="100000"/>
            </a:pPr>
            <a:r>
              <a:rPr lang="en-US" altLang="en-US" sz="2400" b="1" dirty="0" smtClean="0"/>
              <a:t>Sample </a:t>
            </a:r>
            <a:r>
              <a:rPr lang="en-US" altLang="en-US" sz="2400" b="1" dirty="0"/>
              <a:t>size very sensitive to values of </a:t>
            </a:r>
            <a:r>
              <a:rPr lang="en-US" altLang="en-US" sz="2400" b="1" dirty="0">
                <a:sym typeface="Symbol" panose="05050102010706020507" pitchFamily="18" charset="2"/>
              </a:rPr>
              <a:t></a:t>
            </a:r>
            <a:endParaRPr lang="en-US" altLang="en-US" sz="2400" b="1" dirty="0"/>
          </a:p>
          <a:p>
            <a:pPr>
              <a:spcBef>
                <a:spcPts val="0"/>
              </a:spcBef>
              <a:spcAft>
                <a:spcPts val="1800"/>
              </a:spcAft>
              <a:buSzPct val="100000"/>
            </a:pPr>
            <a:r>
              <a:rPr lang="en-US" altLang="en-US" sz="2400" b="1" dirty="0"/>
              <a:t>Large N required for high power to detect small differences</a:t>
            </a:r>
          </a:p>
          <a:p>
            <a:pPr>
              <a:spcBef>
                <a:spcPts val="0"/>
              </a:spcBef>
              <a:spcAft>
                <a:spcPts val="1800"/>
              </a:spcAft>
              <a:buSzPct val="100000"/>
            </a:pPr>
            <a:r>
              <a:rPr lang="en-US" altLang="en-US" sz="2400" b="1" dirty="0"/>
              <a:t>Consider current knowledge and feasibility </a:t>
            </a:r>
          </a:p>
          <a:p>
            <a:pPr>
              <a:spcBef>
                <a:spcPts val="0"/>
              </a:spcBef>
              <a:spcAft>
                <a:spcPts val="1800"/>
              </a:spcAft>
              <a:buSzPct val="100000"/>
            </a:pPr>
            <a:r>
              <a:rPr lang="en-US" altLang="en-US" sz="2400" b="1" dirty="0"/>
              <a:t>Examine a range of values, i.e.:</a:t>
            </a:r>
          </a:p>
          <a:p>
            <a:pPr marL="576263" lvl="1" indent="-228600">
              <a:spcBef>
                <a:spcPts val="0"/>
              </a:spcBef>
              <a:spcAft>
                <a:spcPts val="1800"/>
              </a:spcAft>
              <a:buSzPct val="100000"/>
            </a:pPr>
            <a:r>
              <a:rPr lang="en-US" altLang="en-US" sz="2400" b="1" dirty="0" smtClean="0"/>
              <a:t>for </a:t>
            </a:r>
            <a:r>
              <a:rPr lang="en-US" altLang="en-US" sz="2400" b="1" dirty="0"/>
              <a:t>several </a:t>
            </a:r>
            <a:r>
              <a:rPr lang="en-US" altLang="en-US" sz="2400" b="1" dirty="0">
                <a:sym typeface="Symbol" panose="05050102010706020507" pitchFamily="18" charset="2"/>
              </a:rPr>
              <a:t></a:t>
            </a:r>
            <a:r>
              <a:rPr lang="en-US" altLang="en-US" sz="2400" b="1" dirty="0"/>
              <a:t>, power find required sample size</a:t>
            </a:r>
          </a:p>
          <a:p>
            <a:pPr marL="576263" lvl="1" indent="-228600">
              <a:spcBef>
                <a:spcPts val="0"/>
              </a:spcBef>
              <a:spcAft>
                <a:spcPts val="1800"/>
              </a:spcAft>
              <a:buSzPct val="100000"/>
            </a:pPr>
            <a:r>
              <a:rPr lang="en-US" altLang="en-US" sz="2400" b="1" dirty="0" smtClean="0"/>
              <a:t>for </a:t>
            </a:r>
            <a:r>
              <a:rPr lang="en-US" altLang="en-US" sz="2400" b="1" dirty="0"/>
              <a:t>several n, </a:t>
            </a:r>
            <a:r>
              <a:rPr lang="en-US" altLang="en-US" sz="2400" b="1" dirty="0">
                <a:sym typeface="Symbol" panose="05050102010706020507" pitchFamily="18" charset="2"/>
              </a:rPr>
              <a:t></a:t>
            </a:r>
            <a:r>
              <a:rPr lang="en-US" altLang="en-US" sz="2400" b="1" dirty="0"/>
              <a:t> find power</a:t>
            </a:r>
          </a:p>
          <a:p>
            <a:pPr>
              <a:spcBef>
                <a:spcPts val="0"/>
              </a:spcBef>
              <a:spcAft>
                <a:spcPts val="1800"/>
              </a:spcAft>
              <a:buSzPct val="100000"/>
            </a:pPr>
            <a:r>
              <a:rPr lang="en-US" altLang="en-US" sz="2400" b="1" dirty="0"/>
              <a:t>Often increase sample size to account for </a:t>
            </a:r>
            <a:r>
              <a:rPr lang="en-US" altLang="en-US" sz="2400" b="1" dirty="0" smtClean="0"/>
              <a:t>losses</a:t>
            </a:r>
            <a:endParaRPr lang="en-US" altLang="en-US" sz="2400" b="1" i="1" dirty="0"/>
          </a:p>
          <a:p>
            <a:pPr>
              <a:spcBef>
                <a:spcPts val="0"/>
              </a:spcBef>
              <a:spcAft>
                <a:spcPts val="1800"/>
              </a:spcAft>
              <a:buSzPct val="100000"/>
            </a:pPr>
            <a:r>
              <a:rPr lang="en-US" altLang="en-US" sz="2400" b="1" i="1" dirty="0"/>
              <a:t>Note:</a:t>
            </a:r>
            <a:r>
              <a:rPr lang="en-US" altLang="en-US" sz="2400" b="1" dirty="0"/>
              <a:t> </a:t>
            </a:r>
            <a:r>
              <a:rPr lang="en-US" altLang="en-US" sz="2400" b="1" dirty="0" smtClean="0"/>
              <a:t>It’s </a:t>
            </a:r>
            <a:r>
              <a:rPr lang="en-US" altLang="en-US" sz="2400" b="1" dirty="0"/>
              <a:t>always a good idea to consult a </a:t>
            </a:r>
            <a:r>
              <a:rPr lang="en-US" altLang="en-US" sz="2400" b="1" dirty="0" smtClean="0"/>
              <a:t>statistician. </a:t>
            </a:r>
            <a:endParaRPr lang="en-US" altLang="en-US" sz="2400" b="1" dirty="0"/>
          </a:p>
        </p:txBody>
      </p:sp>
    </p:spTree>
    <p:extLst>
      <p:ext uri="{BB962C8B-B14F-4D97-AF65-F5344CB8AC3E}">
        <p14:creationId xmlns:p14="http://schemas.microsoft.com/office/powerpoint/2010/main" val="28461127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4" name="Rectangle 3"/>
          <p:cNvSpPr/>
          <p:nvPr/>
        </p:nvSpPr>
        <p:spPr>
          <a:xfrm>
            <a:off x="533400" y="914400"/>
            <a:ext cx="8153400" cy="3664080"/>
          </a:xfrm>
          <a:prstGeom prst="rect">
            <a:avLst/>
          </a:prstGeom>
        </p:spPr>
        <p:txBody>
          <a:bodyPr wrap="square">
            <a:spAutoFit/>
          </a:bodyPr>
          <a:lstStyle/>
          <a:p>
            <a:pPr marL="342900" marR="0" indent="-342900">
              <a:lnSpc>
                <a:spcPct val="107000"/>
              </a:lnSpc>
              <a:spcBef>
                <a:spcPts val="0"/>
              </a:spcBef>
              <a:spcAft>
                <a:spcPts val="800"/>
              </a:spcAft>
              <a:buFont typeface="Wingdings" panose="05000000000000000000" pitchFamily="2" charset="2"/>
              <a:buChar char="§"/>
            </a:pPr>
            <a:r>
              <a:rPr lang="en-US" sz="2400" b="1" dirty="0" smtClean="0">
                <a:latin typeface="+mn-lt"/>
                <a:ea typeface="Calibri" panose="020F0502020204030204" pitchFamily="34" charset="0"/>
                <a:cs typeface="Times New Roman" panose="02020603050405020304" pitchFamily="18" charset="0"/>
              </a:rPr>
              <a:t>Developing new laboratory test with at least 95% sensitivity and 80% specificity</a:t>
            </a:r>
          </a:p>
          <a:p>
            <a:pPr marL="342900" marR="0" indent="-342900">
              <a:lnSpc>
                <a:spcPct val="107000"/>
              </a:lnSpc>
              <a:spcBef>
                <a:spcPts val="0"/>
              </a:spcBef>
              <a:spcAft>
                <a:spcPts val="800"/>
              </a:spcAft>
              <a:buFont typeface="Wingdings" panose="05000000000000000000" pitchFamily="2" charset="2"/>
              <a:buChar char="§"/>
            </a:pPr>
            <a:r>
              <a:rPr lang="en-US" sz="2400" b="1" dirty="0" smtClean="0">
                <a:latin typeface="+mn-lt"/>
                <a:ea typeface="Calibri" panose="020F0502020204030204" pitchFamily="34" charset="0"/>
                <a:cs typeface="Times New Roman" panose="02020603050405020304" pitchFamily="18" charset="0"/>
              </a:rPr>
              <a:t>Plan randomized, controlled study to test if meeting sensitivity and specificity targets</a:t>
            </a:r>
          </a:p>
          <a:p>
            <a:pPr marL="342900" marR="0" indent="-342900">
              <a:lnSpc>
                <a:spcPct val="107000"/>
              </a:lnSpc>
              <a:spcBef>
                <a:spcPts val="0"/>
              </a:spcBef>
              <a:spcAft>
                <a:spcPts val="800"/>
              </a:spcAft>
              <a:buFont typeface="Wingdings" panose="05000000000000000000" pitchFamily="2" charset="2"/>
              <a:buChar char="§"/>
            </a:pPr>
            <a:r>
              <a:rPr lang="en-US" sz="2400" b="1" dirty="0" smtClean="0">
                <a:latin typeface="+mn-lt"/>
                <a:ea typeface="Calibri" panose="020F0502020204030204" pitchFamily="34" charset="0"/>
                <a:cs typeface="Times New Roman" panose="02020603050405020304" pitchFamily="18" charset="0"/>
              </a:rPr>
              <a:t>Want margin </a:t>
            </a:r>
            <a:r>
              <a:rPr lang="en-US" sz="2400" b="1" dirty="0">
                <a:latin typeface="+mn-lt"/>
                <a:ea typeface="Calibri" panose="020F0502020204030204" pitchFamily="34" charset="0"/>
                <a:cs typeface="Times New Roman" panose="02020603050405020304" pitchFamily="18" charset="0"/>
              </a:rPr>
              <a:t>of error of 10%, a confidence level of 90% and a power of 90%. </a:t>
            </a:r>
            <a:endParaRPr lang="en-US" sz="2400" b="1" dirty="0" smtClean="0">
              <a:latin typeface="+mn-lt"/>
              <a:ea typeface="Calibri" panose="020F0502020204030204" pitchFamily="34" charset="0"/>
              <a:cs typeface="Times New Roman" panose="02020603050405020304" pitchFamily="18" charset="0"/>
            </a:endParaRPr>
          </a:p>
          <a:p>
            <a:pPr marL="342900" marR="0" indent="-342900">
              <a:lnSpc>
                <a:spcPct val="107000"/>
              </a:lnSpc>
              <a:spcBef>
                <a:spcPts val="0"/>
              </a:spcBef>
              <a:spcAft>
                <a:spcPts val="800"/>
              </a:spcAft>
              <a:buFont typeface="Wingdings" panose="05000000000000000000" pitchFamily="2" charset="2"/>
              <a:buChar char="§"/>
            </a:pPr>
            <a:r>
              <a:rPr lang="en-US" sz="2400" b="1" dirty="0" smtClean="0">
                <a:latin typeface="+mn-lt"/>
                <a:ea typeface="Calibri" panose="020F0502020204030204" pitchFamily="34" charset="0"/>
                <a:cs typeface="Times New Roman" panose="02020603050405020304" pitchFamily="18" charset="0"/>
              </a:rPr>
              <a:t>What sample size is needed?</a:t>
            </a:r>
          </a:p>
          <a:p>
            <a:pPr marR="0">
              <a:lnSpc>
                <a:spcPct val="107000"/>
              </a:lnSpc>
              <a:spcBef>
                <a:spcPts val="0"/>
              </a:spcBef>
              <a:spcAft>
                <a:spcPts val="800"/>
              </a:spcAft>
            </a:pPr>
            <a:endParaRPr lang="en-US" sz="2400" dirty="0" smtClean="0">
              <a:latin typeface="+mn-lt"/>
              <a:ea typeface="Calibri" panose="020F0502020204030204" pitchFamily="34" charset="0"/>
              <a:cs typeface="Times New Roman" panose="02020603050405020304" pitchFamily="18" charset="0"/>
            </a:endParaRPr>
          </a:p>
        </p:txBody>
      </p:sp>
      <p:graphicFrame>
        <p:nvGraphicFramePr>
          <p:cNvPr id="5" name="Table 4"/>
          <p:cNvGraphicFramePr>
            <a:graphicFrameLocks noGrp="1"/>
          </p:cNvGraphicFramePr>
          <p:nvPr>
            <p:extLst/>
          </p:nvPr>
        </p:nvGraphicFramePr>
        <p:xfrm>
          <a:off x="533400" y="4343400"/>
          <a:ext cx="7848600" cy="2209799"/>
        </p:xfrm>
        <a:graphic>
          <a:graphicData uri="http://schemas.openxmlformats.org/drawingml/2006/table">
            <a:tbl>
              <a:tblPr firstRow="1" firstCol="1" bandRow="1">
                <a:tableStyleId>{5C22544A-7EE6-4342-B048-85BDC9FD1C3A}</a:tableStyleId>
              </a:tblPr>
              <a:tblGrid>
                <a:gridCol w="3963336">
                  <a:extLst>
                    <a:ext uri="{9D8B030D-6E8A-4147-A177-3AD203B41FA5}">
                      <a16:colId xmlns:a16="http://schemas.microsoft.com/office/drawing/2014/main" val="2248620434"/>
                    </a:ext>
                  </a:extLst>
                </a:gridCol>
                <a:gridCol w="3885264">
                  <a:extLst>
                    <a:ext uri="{9D8B030D-6E8A-4147-A177-3AD203B41FA5}">
                      <a16:colId xmlns:a16="http://schemas.microsoft.com/office/drawing/2014/main" val="777751048"/>
                    </a:ext>
                  </a:extLst>
                </a:gridCol>
              </a:tblGrid>
              <a:tr h="432791">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Test Hypotheses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6180279"/>
                  </a:ext>
                </a:extLst>
              </a:tr>
              <a:tr h="888504">
                <a:tc rowSpan="2">
                  <a:txBody>
                    <a:bodyPr/>
                    <a:lstStyle/>
                    <a:p>
                      <a:pPr marL="0" marR="0">
                        <a:lnSpc>
                          <a:spcPct val="107000"/>
                        </a:lnSpc>
                        <a:spcBef>
                          <a:spcPts val="0"/>
                        </a:spcBef>
                        <a:spcAft>
                          <a:spcPts val="0"/>
                        </a:spcAft>
                      </a:pPr>
                      <a:r>
                        <a:rPr lang="en-US" sz="2400" dirty="0">
                          <a:effectLst/>
                        </a:rPr>
                        <a:t>Analytical Performance </a:t>
                      </a:r>
                    </a:p>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Ho: Sensitivity rate = 0.95</a:t>
                      </a:r>
                    </a:p>
                    <a:p>
                      <a:pPr marL="0" marR="0">
                        <a:lnSpc>
                          <a:spcPct val="107000"/>
                        </a:lnSpc>
                        <a:spcBef>
                          <a:spcPts val="0"/>
                        </a:spcBef>
                        <a:spcAft>
                          <a:spcPts val="0"/>
                        </a:spcAft>
                      </a:pPr>
                      <a:r>
                        <a:rPr lang="en-US" sz="2400">
                          <a:effectLst/>
                        </a:rPr>
                        <a:t>Ha: Sensitivity rate &lt; 0.95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0287958"/>
                  </a:ext>
                </a:extLst>
              </a:tr>
              <a:tr h="888504">
                <a:tc vMerge="1">
                  <a:txBody>
                    <a:bodyPr/>
                    <a:lstStyle/>
                    <a:p>
                      <a:endParaRPr lang="en-US"/>
                    </a:p>
                  </a:txBody>
                  <a:tcPr/>
                </a:tc>
                <a:tc>
                  <a:txBody>
                    <a:bodyPr/>
                    <a:lstStyle/>
                    <a:p>
                      <a:pPr marL="0" marR="0">
                        <a:lnSpc>
                          <a:spcPct val="107000"/>
                        </a:lnSpc>
                        <a:spcBef>
                          <a:spcPts val="0"/>
                        </a:spcBef>
                        <a:spcAft>
                          <a:spcPts val="0"/>
                        </a:spcAft>
                      </a:pPr>
                      <a:r>
                        <a:rPr lang="en-US" sz="2400" dirty="0">
                          <a:effectLst/>
                        </a:rPr>
                        <a:t>Ho: Specificity rate = </a:t>
                      </a:r>
                      <a:r>
                        <a:rPr lang="en-US" sz="2400" dirty="0" smtClean="0">
                          <a:effectLst/>
                        </a:rPr>
                        <a:t>0.80</a:t>
                      </a:r>
                      <a:endParaRPr lang="en-US" sz="2400" dirty="0">
                        <a:effectLst/>
                      </a:endParaRPr>
                    </a:p>
                    <a:p>
                      <a:pPr marL="0" marR="0">
                        <a:lnSpc>
                          <a:spcPct val="107000"/>
                        </a:lnSpc>
                        <a:spcBef>
                          <a:spcPts val="0"/>
                        </a:spcBef>
                        <a:spcAft>
                          <a:spcPts val="0"/>
                        </a:spcAft>
                      </a:pPr>
                      <a:r>
                        <a:rPr lang="en-US" sz="2400" dirty="0">
                          <a:effectLst/>
                        </a:rPr>
                        <a:t>Ha: Specificity rate &lt; </a:t>
                      </a:r>
                      <a:r>
                        <a:rPr lang="en-US" sz="2400" dirty="0" smtClean="0">
                          <a:effectLst/>
                        </a:rPr>
                        <a:t>0.80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136088"/>
                  </a:ext>
                </a:extLst>
              </a:tr>
            </a:tbl>
          </a:graphicData>
        </a:graphic>
      </p:graphicFrame>
    </p:spTree>
    <p:extLst>
      <p:ext uri="{BB962C8B-B14F-4D97-AF65-F5344CB8AC3E}">
        <p14:creationId xmlns:p14="http://schemas.microsoft.com/office/powerpoint/2010/main" val="7951486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 Code</a:t>
            </a:r>
            <a:endParaRPr lang="en-US" dirty="0"/>
          </a:p>
        </p:txBody>
      </p:sp>
      <p:sp>
        <p:nvSpPr>
          <p:cNvPr id="4" name="Rectangle 3"/>
          <p:cNvSpPr/>
          <p:nvPr/>
        </p:nvSpPr>
        <p:spPr>
          <a:xfrm>
            <a:off x="457200" y="990600"/>
            <a:ext cx="8458200" cy="5303520"/>
          </a:xfrm>
          <a:prstGeom prst="rect">
            <a:avLst/>
          </a:prstGeom>
        </p:spPr>
        <p:txBody>
          <a:bodyPr wrap="square" numCol="2">
            <a:spAutoFit/>
          </a:bodyPr>
          <a:lstStyle/>
          <a:p>
            <a:r>
              <a:rPr lang="en-US" sz="1600" b="1" dirty="0" err="1">
                <a:latin typeface="Courier New" panose="02070309020205020404" pitchFamily="49" charset="0"/>
              </a:rPr>
              <a:t>proc</a:t>
            </a:r>
            <a:r>
              <a:rPr lang="en-US" sz="1600" b="1" dirty="0">
                <a:latin typeface="Courier New" panose="02070309020205020404" pitchFamily="49" charset="0"/>
              </a:rPr>
              <a:t> power;</a:t>
            </a:r>
          </a:p>
          <a:p>
            <a:r>
              <a:rPr lang="en-US" sz="1600" b="1" dirty="0">
                <a:latin typeface="Courier New" panose="02070309020205020404" pitchFamily="49" charset="0"/>
              </a:rPr>
              <a:t> </a:t>
            </a:r>
            <a:r>
              <a:rPr lang="en-US" sz="1600" b="1" dirty="0" err="1">
                <a:latin typeface="Courier New" panose="02070309020205020404" pitchFamily="49" charset="0"/>
              </a:rPr>
              <a:t>onesamplefreq</a:t>
            </a:r>
            <a:r>
              <a:rPr lang="en-US" sz="1600" b="1" dirty="0">
                <a:latin typeface="Courier New" panose="02070309020205020404" pitchFamily="49" charset="0"/>
              </a:rPr>
              <a:t> test=z </a:t>
            </a:r>
            <a:endParaRPr lang="en-US" sz="1600" b="1" dirty="0" smtClean="0">
              <a:latin typeface="Courier New" panose="02070309020205020404" pitchFamily="49" charset="0"/>
            </a:endParaRPr>
          </a:p>
          <a:p>
            <a:r>
              <a:rPr lang="en-US" sz="1600" b="1" dirty="0">
                <a:latin typeface="Courier New" panose="02070309020205020404" pitchFamily="49" charset="0"/>
              </a:rPr>
              <a:t> </a:t>
            </a:r>
            <a:r>
              <a:rPr lang="en-US" sz="1600" b="1" dirty="0" smtClean="0">
                <a:latin typeface="Courier New" panose="02070309020205020404" pitchFamily="49" charset="0"/>
              </a:rPr>
              <a:t>method=normal</a:t>
            </a:r>
            <a:endParaRPr lang="en-US" sz="1600" b="1" dirty="0">
              <a:latin typeface="Courier New" panose="02070309020205020404" pitchFamily="49" charset="0"/>
            </a:endParaRPr>
          </a:p>
          <a:p>
            <a:r>
              <a:rPr lang="en-US" sz="1600" b="1" dirty="0">
                <a:latin typeface="Courier New" panose="02070309020205020404" pitchFamily="49" charset="0"/>
              </a:rPr>
              <a:t> sides = </a:t>
            </a:r>
            <a:r>
              <a:rPr lang="en-US" sz="1600" b="1" dirty="0" smtClean="0">
                <a:latin typeface="Courier New" panose="02070309020205020404" pitchFamily="49" charset="0"/>
              </a:rPr>
              <a:t>L</a:t>
            </a:r>
            <a:endParaRPr lang="en-US" sz="1600" b="1" dirty="0">
              <a:latin typeface="Courier New" panose="02070309020205020404" pitchFamily="49" charset="0"/>
            </a:endParaRPr>
          </a:p>
          <a:p>
            <a:r>
              <a:rPr lang="en-US" sz="1600" b="1" dirty="0">
                <a:latin typeface="Courier New" panose="02070309020205020404" pitchFamily="49" charset="0"/>
              </a:rPr>
              <a:t> </a:t>
            </a:r>
            <a:r>
              <a:rPr lang="en-US" sz="1600" b="1" dirty="0" err="1">
                <a:latin typeface="Courier New" panose="02070309020205020404" pitchFamily="49" charset="0"/>
              </a:rPr>
              <a:t>nullproportion</a:t>
            </a:r>
            <a:r>
              <a:rPr lang="en-US" sz="1600" b="1" dirty="0">
                <a:latin typeface="Courier New" panose="02070309020205020404" pitchFamily="49" charset="0"/>
              </a:rPr>
              <a:t>=0.95</a:t>
            </a:r>
          </a:p>
          <a:p>
            <a:r>
              <a:rPr lang="en-US" sz="1600" b="1" dirty="0">
                <a:latin typeface="Courier New" panose="02070309020205020404" pitchFamily="49" charset="0"/>
              </a:rPr>
              <a:t> proportion=0.9 0.85 0.8</a:t>
            </a:r>
          </a:p>
          <a:p>
            <a:r>
              <a:rPr lang="en-US" sz="1600" b="1" dirty="0">
                <a:latin typeface="Courier New" panose="02070309020205020404" pitchFamily="49" charset="0"/>
              </a:rPr>
              <a:t> alpha =0.05</a:t>
            </a:r>
          </a:p>
          <a:p>
            <a:r>
              <a:rPr lang="en-US" sz="1600" b="1" dirty="0">
                <a:latin typeface="Courier New" panose="02070309020205020404" pitchFamily="49" charset="0"/>
              </a:rPr>
              <a:t> power =0.9</a:t>
            </a:r>
          </a:p>
          <a:p>
            <a:r>
              <a:rPr lang="en-US" sz="1600" b="1" dirty="0">
                <a:latin typeface="Courier New" panose="02070309020205020404" pitchFamily="49" charset="0"/>
              </a:rPr>
              <a:t> </a:t>
            </a:r>
            <a:r>
              <a:rPr lang="en-US" sz="1600" b="1" dirty="0" err="1">
                <a:latin typeface="Courier New" panose="02070309020205020404" pitchFamily="49" charset="0"/>
              </a:rPr>
              <a:t>ntotal</a:t>
            </a:r>
            <a:r>
              <a:rPr lang="en-US" sz="1600" b="1" dirty="0">
                <a:latin typeface="Courier New" panose="02070309020205020404" pitchFamily="49" charset="0"/>
              </a:rPr>
              <a:t>=.;</a:t>
            </a:r>
          </a:p>
          <a:p>
            <a:r>
              <a:rPr lang="en-US" sz="1600" b="1" dirty="0">
                <a:latin typeface="Courier New" panose="02070309020205020404" pitchFamily="49" charset="0"/>
              </a:rPr>
              <a:t>run;</a:t>
            </a:r>
          </a:p>
          <a:p>
            <a:endParaRPr lang="en-US" sz="1600" b="1" dirty="0">
              <a:latin typeface="Courier New" panose="02070309020205020404" pitchFamily="49" charset="0"/>
            </a:endParaRPr>
          </a:p>
          <a:p>
            <a:r>
              <a:rPr lang="en-US" sz="1600" b="1" dirty="0" err="1">
                <a:latin typeface="Courier New" panose="02070309020205020404" pitchFamily="49" charset="0"/>
              </a:rPr>
              <a:t>proc</a:t>
            </a:r>
            <a:r>
              <a:rPr lang="en-US" sz="1600" b="1" dirty="0">
                <a:latin typeface="Courier New" panose="02070309020205020404" pitchFamily="49" charset="0"/>
              </a:rPr>
              <a:t> power;</a:t>
            </a:r>
          </a:p>
          <a:p>
            <a:r>
              <a:rPr lang="en-US" sz="1600" b="1" dirty="0">
                <a:latin typeface="Courier New" panose="02070309020205020404" pitchFamily="49" charset="0"/>
              </a:rPr>
              <a:t> </a:t>
            </a:r>
            <a:r>
              <a:rPr lang="en-US" sz="1600" b="1" dirty="0" err="1">
                <a:latin typeface="Courier New" panose="02070309020205020404" pitchFamily="49" charset="0"/>
              </a:rPr>
              <a:t>onesamplefreq</a:t>
            </a:r>
            <a:r>
              <a:rPr lang="en-US" sz="1600" b="1" dirty="0">
                <a:latin typeface="Courier New" panose="02070309020205020404" pitchFamily="49" charset="0"/>
              </a:rPr>
              <a:t> test=z </a:t>
            </a:r>
            <a:r>
              <a:rPr lang="en-US" sz="1600" b="1" dirty="0" smtClean="0">
                <a:latin typeface="Courier New" panose="02070309020205020404" pitchFamily="49" charset="0"/>
              </a:rPr>
              <a:t>    </a:t>
            </a:r>
          </a:p>
          <a:p>
            <a:r>
              <a:rPr lang="en-US" sz="1600" b="1" dirty="0">
                <a:latin typeface="Courier New" panose="02070309020205020404" pitchFamily="49" charset="0"/>
              </a:rPr>
              <a:t> </a:t>
            </a:r>
            <a:r>
              <a:rPr lang="en-US" sz="1600" b="1" dirty="0" smtClean="0">
                <a:latin typeface="Courier New" panose="02070309020205020404" pitchFamily="49" charset="0"/>
              </a:rPr>
              <a:t>method=normal</a:t>
            </a:r>
            <a:endParaRPr lang="en-US" sz="1600" b="1" dirty="0">
              <a:latin typeface="Courier New" panose="02070309020205020404" pitchFamily="49" charset="0"/>
            </a:endParaRPr>
          </a:p>
          <a:p>
            <a:r>
              <a:rPr lang="en-US" sz="1600" b="1" dirty="0">
                <a:latin typeface="Courier New" panose="02070309020205020404" pitchFamily="49" charset="0"/>
              </a:rPr>
              <a:t> sides = L</a:t>
            </a:r>
          </a:p>
          <a:p>
            <a:r>
              <a:rPr lang="en-US" sz="1600" b="1" dirty="0">
                <a:latin typeface="Courier New" panose="02070309020205020404" pitchFamily="49" charset="0"/>
              </a:rPr>
              <a:t> </a:t>
            </a:r>
            <a:r>
              <a:rPr lang="en-US" sz="1600" b="1" dirty="0" err="1">
                <a:latin typeface="Courier New" panose="02070309020205020404" pitchFamily="49" charset="0"/>
              </a:rPr>
              <a:t>nullproportion</a:t>
            </a:r>
            <a:r>
              <a:rPr lang="en-US" sz="1600" b="1" dirty="0">
                <a:latin typeface="Courier New" panose="02070309020205020404" pitchFamily="49" charset="0"/>
              </a:rPr>
              <a:t>=0.80</a:t>
            </a:r>
          </a:p>
          <a:p>
            <a:r>
              <a:rPr lang="en-US" sz="1600" b="1" dirty="0">
                <a:latin typeface="Courier New" panose="02070309020205020404" pitchFamily="49" charset="0"/>
              </a:rPr>
              <a:t> proportion=0.75 0.7</a:t>
            </a:r>
          </a:p>
          <a:p>
            <a:r>
              <a:rPr lang="en-US" sz="1600" b="1" dirty="0">
                <a:latin typeface="Courier New" panose="02070309020205020404" pitchFamily="49" charset="0"/>
              </a:rPr>
              <a:t> alpha =0.05</a:t>
            </a:r>
          </a:p>
          <a:p>
            <a:r>
              <a:rPr lang="en-US" sz="1600" b="1" dirty="0">
                <a:latin typeface="Courier New" panose="02070309020205020404" pitchFamily="49" charset="0"/>
              </a:rPr>
              <a:t> power =0.9</a:t>
            </a:r>
          </a:p>
          <a:p>
            <a:r>
              <a:rPr lang="en-US" sz="1600" b="1" dirty="0">
                <a:latin typeface="Courier New" panose="02070309020205020404" pitchFamily="49" charset="0"/>
              </a:rPr>
              <a:t> </a:t>
            </a:r>
            <a:r>
              <a:rPr lang="en-US" sz="1600" b="1" dirty="0" err="1">
                <a:latin typeface="Courier New" panose="02070309020205020404" pitchFamily="49" charset="0"/>
              </a:rPr>
              <a:t>ntotal</a:t>
            </a:r>
            <a:r>
              <a:rPr lang="en-US" sz="1600" b="1" dirty="0">
                <a:latin typeface="Courier New" panose="02070309020205020404" pitchFamily="49" charset="0"/>
              </a:rPr>
              <a:t>=.;</a:t>
            </a:r>
          </a:p>
          <a:p>
            <a:r>
              <a:rPr lang="en-US" sz="1600" b="1" dirty="0">
                <a:latin typeface="Courier New" panose="02070309020205020404" pitchFamily="49" charset="0"/>
              </a:rPr>
              <a:t>run</a:t>
            </a:r>
            <a:r>
              <a:rPr lang="en-US" sz="1600" b="1" dirty="0" smtClean="0">
                <a:latin typeface="Courier New" panose="02070309020205020404" pitchFamily="49" charset="0"/>
              </a:rPr>
              <a:t>;</a:t>
            </a:r>
            <a:endParaRPr lang="en-US" sz="1600" b="1" dirty="0">
              <a:latin typeface="Courier New" panose="02070309020205020404" pitchFamily="49" charset="0"/>
            </a:endParaRPr>
          </a:p>
          <a:p>
            <a:r>
              <a:rPr lang="en-US" sz="1600" b="1" dirty="0" err="1" smtClean="0">
                <a:latin typeface="Courier New" panose="02070309020205020404" pitchFamily="49" charset="0"/>
              </a:rPr>
              <a:t>proc</a:t>
            </a:r>
            <a:r>
              <a:rPr lang="en-US" sz="1600" b="1" dirty="0" smtClean="0">
                <a:latin typeface="Courier New" panose="02070309020205020404" pitchFamily="49" charset="0"/>
              </a:rPr>
              <a:t> </a:t>
            </a:r>
            <a:r>
              <a:rPr lang="en-US" sz="1600" b="1" dirty="0">
                <a:latin typeface="Courier New" panose="02070309020205020404" pitchFamily="49" charset="0"/>
              </a:rPr>
              <a:t>power;</a:t>
            </a:r>
          </a:p>
          <a:p>
            <a:r>
              <a:rPr lang="en-US" sz="1600" b="1" dirty="0">
                <a:latin typeface="Courier New" panose="02070309020205020404" pitchFamily="49" charset="0"/>
              </a:rPr>
              <a:t> </a:t>
            </a:r>
            <a:r>
              <a:rPr lang="en-US" sz="1600" b="1" dirty="0" err="1">
                <a:latin typeface="Courier New" panose="02070309020205020404" pitchFamily="49" charset="0"/>
              </a:rPr>
              <a:t>ods</a:t>
            </a:r>
            <a:r>
              <a:rPr lang="en-US" sz="1600" b="1" dirty="0">
                <a:latin typeface="Courier New" panose="02070309020205020404" pitchFamily="49" charset="0"/>
              </a:rPr>
              <a:t> output </a:t>
            </a:r>
            <a:r>
              <a:rPr lang="en-US" sz="1600" b="1" dirty="0" err="1">
                <a:latin typeface="Courier New" panose="02070309020205020404" pitchFamily="49" charset="0"/>
              </a:rPr>
              <a:t>plotcontent</a:t>
            </a:r>
            <a:r>
              <a:rPr lang="en-US" sz="1600" b="1" dirty="0">
                <a:latin typeface="Courier New" panose="02070309020205020404" pitchFamily="49" charset="0"/>
              </a:rPr>
              <a:t>=</a:t>
            </a:r>
            <a:r>
              <a:rPr lang="en-US" sz="1600" b="1" dirty="0" err="1">
                <a:latin typeface="Courier New" panose="02070309020205020404" pitchFamily="49" charset="0"/>
              </a:rPr>
              <a:t>plotdata</a:t>
            </a:r>
            <a:r>
              <a:rPr lang="en-US" sz="1600" b="1" dirty="0">
                <a:latin typeface="Courier New" panose="02070309020205020404" pitchFamily="49" charset="0"/>
              </a:rPr>
              <a:t>;</a:t>
            </a:r>
          </a:p>
          <a:p>
            <a:r>
              <a:rPr lang="en-US" sz="1600" b="1" dirty="0">
                <a:latin typeface="Courier New" panose="02070309020205020404" pitchFamily="49" charset="0"/>
              </a:rPr>
              <a:t> </a:t>
            </a:r>
            <a:r>
              <a:rPr lang="en-US" sz="1600" b="1" dirty="0" err="1">
                <a:latin typeface="Courier New" panose="02070309020205020404" pitchFamily="49" charset="0"/>
              </a:rPr>
              <a:t>onesamplefreq</a:t>
            </a:r>
            <a:r>
              <a:rPr lang="en-US" sz="1600" b="1" dirty="0">
                <a:latin typeface="Courier New" panose="02070309020205020404" pitchFamily="49" charset="0"/>
              </a:rPr>
              <a:t> test=z </a:t>
            </a:r>
            <a:endParaRPr lang="en-US" sz="1600" b="1" dirty="0" smtClean="0">
              <a:latin typeface="Courier New" panose="02070309020205020404" pitchFamily="49" charset="0"/>
            </a:endParaRPr>
          </a:p>
          <a:p>
            <a:r>
              <a:rPr lang="en-US" sz="1600" b="1" dirty="0">
                <a:latin typeface="Courier New" panose="02070309020205020404" pitchFamily="49" charset="0"/>
              </a:rPr>
              <a:t> </a:t>
            </a:r>
            <a:r>
              <a:rPr lang="en-US" sz="1600" b="1" dirty="0" smtClean="0">
                <a:latin typeface="Courier New" panose="02070309020205020404" pitchFamily="49" charset="0"/>
              </a:rPr>
              <a:t>method=exact</a:t>
            </a:r>
            <a:endParaRPr lang="en-US" sz="1600" b="1" dirty="0">
              <a:latin typeface="Courier New" panose="02070309020205020404" pitchFamily="49" charset="0"/>
            </a:endParaRPr>
          </a:p>
          <a:p>
            <a:r>
              <a:rPr lang="en-US" sz="1600" b="1" dirty="0">
                <a:latin typeface="Courier New" panose="02070309020205020404" pitchFamily="49" charset="0"/>
              </a:rPr>
              <a:t> sides = L</a:t>
            </a:r>
          </a:p>
          <a:p>
            <a:r>
              <a:rPr lang="en-US" sz="1600" b="1" dirty="0">
                <a:latin typeface="Courier New" panose="02070309020205020404" pitchFamily="49" charset="0"/>
              </a:rPr>
              <a:t> </a:t>
            </a:r>
            <a:r>
              <a:rPr lang="en-US" sz="1600" b="1" dirty="0" err="1">
                <a:latin typeface="Courier New" panose="02070309020205020404" pitchFamily="49" charset="0"/>
              </a:rPr>
              <a:t>nullproportion</a:t>
            </a:r>
            <a:r>
              <a:rPr lang="en-US" sz="1600" b="1" dirty="0">
                <a:latin typeface="Courier New" panose="02070309020205020404" pitchFamily="49" charset="0"/>
              </a:rPr>
              <a:t>=0.95</a:t>
            </a:r>
          </a:p>
          <a:p>
            <a:r>
              <a:rPr lang="en-US" sz="1600" b="1" dirty="0">
                <a:latin typeface="Courier New" panose="02070309020205020404" pitchFamily="49" charset="0"/>
              </a:rPr>
              <a:t> proportion=0.80 0.90</a:t>
            </a:r>
          </a:p>
          <a:p>
            <a:r>
              <a:rPr lang="en-US" sz="1600" b="1" dirty="0">
                <a:latin typeface="Courier New" panose="02070309020205020404" pitchFamily="49" charset="0"/>
              </a:rPr>
              <a:t> alpha =0.05</a:t>
            </a:r>
          </a:p>
          <a:p>
            <a:r>
              <a:rPr lang="en-US" sz="1600" b="1" dirty="0">
                <a:latin typeface="Courier New" panose="02070309020205020404" pitchFamily="49" charset="0"/>
              </a:rPr>
              <a:t> power =.</a:t>
            </a:r>
          </a:p>
          <a:p>
            <a:r>
              <a:rPr lang="en-US" sz="1600" b="1" dirty="0">
                <a:latin typeface="Courier New" panose="02070309020205020404" pitchFamily="49" charset="0"/>
              </a:rPr>
              <a:t> </a:t>
            </a:r>
            <a:r>
              <a:rPr lang="en-US" sz="1600" b="1" dirty="0" err="1">
                <a:latin typeface="Courier New" panose="02070309020205020404" pitchFamily="49" charset="0"/>
              </a:rPr>
              <a:t>ntotal</a:t>
            </a:r>
            <a:r>
              <a:rPr lang="en-US" sz="1600" b="1" dirty="0">
                <a:latin typeface="Courier New" panose="02070309020205020404" pitchFamily="49" charset="0"/>
              </a:rPr>
              <a:t>=40;</a:t>
            </a:r>
          </a:p>
          <a:p>
            <a:r>
              <a:rPr lang="en-US" sz="1600" b="1" dirty="0">
                <a:latin typeface="Courier New" panose="02070309020205020404" pitchFamily="49" charset="0"/>
              </a:rPr>
              <a:t> plot x = n min = 10 max = 300 </a:t>
            </a:r>
            <a:endParaRPr lang="en-US" sz="1600" b="1" dirty="0" smtClean="0">
              <a:latin typeface="Courier New" panose="02070309020205020404" pitchFamily="49" charset="0"/>
            </a:endParaRPr>
          </a:p>
          <a:p>
            <a:pPr indent="119063"/>
            <a:r>
              <a:rPr lang="en-US" sz="1600" b="1" dirty="0" smtClean="0">
                <a:latin typeface="Courier New" panose="02070309020205020404" pitchFamily="49" charset="0"/>
              </a:rPr>
              <a:t>step=1</a:t>
            </a:r>
            <a:r>
              <a:rPr lang="en-US" sz="1600" b="1" dirty="0">
                <a:latin typeface="Courier New" panose="02070309020205020404" pitchFamily="49" charset="0"/>
              </a:rPr>
              <a:t>;</a:t>
            </a:r>
          </a:p>
          <a:p>
            <a:r>
              <a:rPr lang="en-US" sz="1600" b="1" dirty="0">
                <a:latin typeface="Courier New" panose="02070309020205020404" pitchFamily="49" charset="0"/>
              </a:rPr>
              <a:t>run;</a:t>
            </a:r>
            <a:endParaRPr lang="en-US" sz="1600" b="1" dirty="0"/>
          </a:p>
        </p:txBody>
      </p:sp>
    </p:spTree>
    <p:extLst>
      <p:ext uri="{BB962C8B-B14F-4D97-AF65-F5344CB8AC3E}">
        <p14:creationId xmlns:p14="http://schemas.microsoft.com/office/powerpoint/2010/main" val="1555124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Variables</a:t>
            </a:r>
            <a:endParaRPr lang="en-US" b="1" dirty="0"/>
          </a:p>
        </p:txBody>
      </p:sp>
      <p:sp>
        <p:nvSpPr>
          <p:cNvPr id="4" name="Rectangle 3"/>
          <p:cNvSpPr/>
          <p:nvPr/>
        </p:nvSpPr>
        <p:spPr>
          <a:xfrm>
            <a:off x="381000" y="914400"/>
            <a:ext cx="8610599" cy="6247864"/>
          </a:xfrm>
          <a:prstGeom prst="rect">
            <a:avLst/>
          </a:prstGeom>
        </p:spPr>
        <p:txBody>
          <a:bodyPr wrap="square">
            <a:spAutoFit/>
          </a:bodyPr>
          <a:lstStyle/>
          <a:p>
            <a:pPr marL="342900" indent="-342900">
              <a:spcBef>
                <a:spcPts val="0"/>
              </a:spcBef>
              <a:spcAft>
                <a:spcPts val="1200"/>
              </a:spcAft>
              <a:buFont typeface="Wingdings" panose="05000000000000000000" pitchFamily="2" charset="2"/>
              <a:buChar char="§"/>
            </a:pPr>
            <a:r>
              <a:rPr lang="en-US" altLang="en-US" sz="2000" b="1" dirty="0" smtClean="0"/>
              <a:t>Variable</a:t>
            </a:r>
            <a:r>
              <a:rPr lang="en-US" altLang="en-US" sz="2000" dirty="0"/>
              <a:t> </a:t>
            </a:r>
            <a:r>
              <a:rPr lang="en-US" altLang="en-US" sz="2000" dirty="0" smtClean="0"/>
              <a:t>– numerical description of the outcome of an experiment</a:t>
            </a:r>
          </a:p>
          <a:p>
            <a:pPr marL="342900" indent="-342900">
              <a:spcBef>
                <a:spcPts val="0"/>
              </a:spcBef>
              <a:spcAft>
                <a:spcPts val="1200"/>
              </a:spcAft>
              <a:buFont typeface="Wingdings" panose="05000000000000000000" pitchFamily="2" charset="2"/>
              <a:buChar char="§"/>
            </a:pPr>
            <a:r>
              <a:rPr lang="en-US" sz="2000" b="1" dirty="0"/>
              <a:t>Independent </a:t>
            </a:r>
            <a:r>
              <a:rPr lang="en-US" sz="2000" dirty="0"/>
              <a:t>variable – changed or controlled in a scientific experiment to test the effects on the dependent variable</a:t>
            </a:r>
          </a:p>
          <a:p>
            <a:pPr marL="342900" indent="-342900">
              <a:spcBef>
                <a:spcPts val="0"/>
              </a:spcBef>
              <a:spcAft>
                <a:spcPts val="1200"/>
              </a:spcAft>
              <a:buFont typeface="Wingdings" panose="05000000000000000000" pitchFamily="2" charset="2"/>
              <a:buChar char="§"/>
            </a:pPr>
            <a:r>
              <a:rPr lang="en-US" sz="2000" b="1" dirty="0"/>
              <a:t>Dependent</a:t>
            </a:r>
            <a:r>
              <a:rPr lang="en-US" sz="2000" dirty="0"/>
              <a:t> variable – variable being tested and measured in a scientific experiment</a:t>
            </a:r>
            <a:endParaRPr lang="en-US" altLang="en-US" sz="2000" dirty="0"/>
          </a:p>
          <a:p>
            <a:pPr marL="342900" indent="-342900">
              <a:spcBef>
                <a:spcPts val="0"/>
              </a:spcBef>
              <a:spcAft>
                <a:spcPts val="1200"/>
              </a:spcAft>
              <a:buFont typeface="Wingdings" panose="05000000000000000000" pitchFamily="2" charset="2"/>
              <a:buChar char="§"/>
            </a:pPr>
            <a:r>
              <a:rPr lang="en-US" altLang="en-US" sz="2000" b="1" dirty="0" smtClean="0"/>
              <a:t>Categorical </a:t>
            </a:r>
            <a:r>
              <a:rPr lang="en-US" altLang="en-US" sz="2000" dirty="0" smtClean="0"/>
              <a:t>(discrete) – contains values indicating membership in categories; </a:t>
            </a:r>
            <a:r>
              <a:rPr lang="en-US" altLang="en-US" sz="2000" dirty="0"/>
              <a:t>finite (or countable) set of real numbers for </a:t>
            </a:r>
            <a:r>
              <a:rPr lang="en-US" altLang="en-US" sz="2000" dirty="0" smtClean="0"/>
              <a:t>range</a:t>
            </a:r>
          </a:p>
          <a:p>
            <a:pPr marL="800100" lvl="1" indent="-342900">
              <a:spcBef>
                <a:spcPts val="0"/>
              </a:spcBef>
              <a:spcAft>
                <a:spcPts val="1200"/>
              </a:spcAft>
              <a:buFont typeface="Arial" panose="020B0604020202020204" pitchFamily="34" charset="0"/>
              <a:buChar char="−"/>
            </a:pPr>
            <a:r>
              <a:rPr lang="en-US" altLang="en-US" sz="2000" b="1" dirty="0" smtClean="0"/>
              <a:t>Binary</a:t>
            </a:r>
            <a:r>
              <a:rPr lang="en-US" altLang="en-US" sz="2000" dirty="0" smtClean="0"/>
              <a:t> (dichotomous) – only has two categories</a:t>
            </a:r>
            <a:endParaRPr lang="en-US" altLang="en-US" sz="2000" dirty="0"/>
          </a:p>
          <a:p>
            <a:pPr marL="800100" lvl="1" indent="-342900">
              <a:spcBef>
                <a:spcPts val="0"/>
              </a:spcBef>
              <a:spcAft>
                <a:spcPts val="1200"/>
              </a:spcAft>
              <a:buFont typeface="Arial" panose="020B0604020202020204" pitchFamily="34" charset="0"/>
              <a:buChar char="−"/>
            </a:pPr>
            <a:r>
              <a:rPr lang="en-US" altLang="en-US" sz="2000" b="1" dirty="0" smtClean="0"/>
              <a:t>Nominal</a:t>
            </a:r>
            <a:r>
              <a:rPr lang="en-US" altLang="en-US" sz="2000" dirty="0" smtClean="0"/>
              <a:t> – two or more categories that do not have an order</a:t>
            </a:r>
            <a:endParaRPr lang="en-US" altLang="en-US" sz="2000" b="1" dirty="0" smtClean="0"/>
          </a:p>
          <a:p>
            <a:pPr marL="800100" lvl="1" indent="-342900">
              <a:spcBef>
                <a:spcPts val="0"/>
              </a:spcBef>
              <a:spcAft>
                <a:spcPts val="1200"/>
              </a:spcAft>
              <a:buFont typeface="Arial" panose="020B0604020202020204" pitchFamily="34" charset="0"/>
              <a:buChar char="−"/>
            </a:pPr>
            <a:r>
              <a:rPr lang="en-US" altLang="en-US" sz="2000" b="1" dirty="0" smtClean="0"/>
              <a:t>Ordinal</a:t>
            </a:r>
            <a:r>
              <a:rPr lang="en-US" altLang="en-US" sz="2000" dirty="0" smtClean="0"/>
              <a:t> – ordered or ranked categories </a:t>
            </a:r>
            <a:endParaRPr lang="en-US" altLang="en-US" sz="2000" b="1" dirty="0" smtClean="0"/>
          </a:p>
          <a:p>
            <a:pPr marL="342900" indent="-342900">
              <a:spcBef>
                <a:spcPts val="0"/>
              </a:spcBef>
              <a:spcAft>
                <a:spcPts val="1200"/>
              </a:spcAft>
              <a:buFont typeface="Wingdings" panose="05000000000000000000" pitchFamily="2" charset="2"/>
              <a:buChar char="§"/>
            </a:pPr>
            <a:r>
              <a:rPr lang="en-US" altLang="en-US" sz="2000" b="1" dirty="0" smtClean="0"/>
              <a:t>Continuous </a:t>
            </a:r>
            <a:r>
              <a:rPr lang="en-US" altLang="en-US" sz="2000" dirty="0" smtClean="0"/>
              <a:t>(interval) – infinite number of values for range</a:t>
            </a:r>
            <a:endParaRPr lang="en-US" altLang="en-US" sz="2000" dirty="0"/>
          </a:p>
          <a:p>
            <a:pPr marL="800100" lvl="1" indent="-342900">
              <a:spcBef>
                <a:spcPts val="0"/>
              </a:spcBef>
              <a:spcAft>
                <a:spcPts val="1200"/>
              </a:spcAft>
              <a:buFont typeface="Arial" panose="020B0604020202020204" pitchFamily="34" charset="0"/>
              <a:buChar char="−"/>
            </a:pPr>
            <a:r>
              <a:rPr lang="en-US" altLang="en-US" sz="2000" b="1" dirty="0" smtClean="0"/>
              <a:t>Interval</a:t>
            </a:r>
            <a:r>
              <a:rPr lang="en-US" altLang="en-US" sz="2000" dirty="0" smtClean="0"/>
              <a:t> – difference between measurements can be calculated but no true zero</a:t>
            </a:r>
          </a:p>
          <a:p>
            <a:pPr marL="800100" lvl="1" indent="-342900">
              <a:spcBef>
                <a:spcPts val="0"/>
              </a:spcBef>
              <a:spcAft>
                <a:spcPts val="1200"/>
              </a:spcAft>
              <a:buFont typeface="Arial" panose="020B0604020202020204" pitchFamily="34" charset="0"/>
              <a:buChar char="−"/>
            </a:pPr>
            <a:r>
              <a:rPr lang="en-US" altLang="en-US" sz="2000" b="1" dirty="0" smtClean="0"/>
              <a:t>Ratio</a:t>
            </a:r>
            <a:r>
              <a:rPr lang="en-US" altLang="en-US" sz="2000" dirty="0" smtClean="0"/>
              <a:t> – same as interval but there is a true zero</a:t>
            </a:r>
            <a:endParaRPr lang="en-US" altLang="en-US" sz="2000" dirty="0"/>
          </a:p>
          <a:p>
            <a:pPr marL="342900" indent="-342900">
              <a:spcBef>
                <a:spcPts val="0"/>
              </a:spcBef>
              <a:spcAft>
                <a:spcPts val="1200"/>
              </a:spcAft>
              <a:buFont typeface="Wingdings" panose="05000000000000000000" pitchFamily="2" charset="2"/>
              <a:buChar char="§"/>
            </a:pPr>
            <a:endParaRPr lang="en-US" altLang="en-US" sz="2000" dirty="0" smtClean="0"/>
          </a:p>
        </p:txBody>
      </p:sp>
    </p:spTree>
    <p:extLst>
      <p:ext uri="{BB962C8B-B14F-4D97-AF65-F5344CB8AC3E}">
        <p14:creationId xmlns:p14="http://schemas.microsoft.com/office/powerpoint/2010/main" val="3024474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Estimated Sample Sizes</a:t>
            </a:r>
            <a:endParaRPr lang="en-US" dirty="0"/>
          </a:p>
        </p:txBody>
      </p:sp>
      <p:pic>
        <p:nvPicPr>
          <p:cNvPr id="5" name="Picture 4"/>
          <p:cNvPicPr>
            <a:picLocks noChangeAspect="1"/>
          </p:cNvPicPr>
          <p:nvPr/>
        </p:nvPicPr>
        <p:blipFill>
          <a:blip r:embed="rId2"/>
          <a:stretch>
            <a:fillRect/>
          </a:stretch>
        </p:blipFill>
        <p:spPr>
          <a:xfrm>
            <a:off x="658369" y="838200"/>
            <a:ext cx="3886200" cy="5745299"/>
          </a:xfrm>
          <a:prstGeom prst="rect">
            <a:avLst/>
          </a:prstGeom>
        </p:spPr>
      </p:pic>
      <p:pic>
        <p:nvPicPr>
          <p:cNvPr id="6" name="Picture 5"/>
          <p:cNvPicPr>
            <a:picLocks noChangeAspect="1"/>
          </p:cNvPicPr>
          <p:nvPr/>
        </p:nvPicPr>
        <p:blipFill>
          <a:blip r:embed="rId3"/>
          <a:stretch>
            <a:fillRect/>
          </a:stretch>
        </p:blipFill>
        <p:spPr>
          <a:xfrm>
            <a:off x="4544568" y="838200"/>
            <a:ext cx="3995535" cy="5638800"/>
          </a:xfrm>
          <a:prstGeom prst="rect">
            <a:avLst/>
          </a:prstGeom>
        </p:spPr>
      </p:pic>
    </p:spTree>
    <p:extLst>
      <p:ext uri="{BB962C8B-B14F-4D97-AF65-F5344CB8AC3E}">
        <p14:creationId xmlns:p14="http://schemas.microsoft.com/office/powerpoint/2010/main" val="109672548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144" r="4680"/>
          <a:stretch/>
        </p:blipFill>
        <p:spPr>
          <a:xfrm>
            <a:off x="76199" y="990601"/>
            <a:ext cx="3444609" cy="4343399"/>
          </a:xfrm>
          <a:prstGeom prst="rect">
            <a:avLst/>
          </a:prstGeom>
        </p:spPr>
      </p:pic>
      <p:pic>
        <p:nvPicPr>
          <p:cNvPr id="5" name="Picture 4"/>
          <p:cNvPicPr>
            <a:picLocks noChangeAspect="1"/>
          </p:cNvPicPr>
          <p:nvPr/>
        </p:nvPicPr>
        <p:blipFill rotWithShape="1">
          <a:blip r:embed="rId3"/>
          <a:srcRect l="2284" t="-3362" r="4846" b="808"/>
          <a:stretch/>
        </p:blipFill>
        <p:spPr>
          <a:xfrm>
            <a:off x="3429001" y="838200"/>
            <a:ext cx="5715000" cy="4841874"/>
          </a:xfrm>
          <a:prstGeom prst="rect">
            <a:avLst/>
          </a:prstGeom>
        </p:spPr>
      </p:pic>
      <p:sp>
        <p:nvSpPr>
          <p:cNvPr id="2" name="Title 1"/>
          <p:cNvSpPr>
            <a:spLocks noGrp="1"/>
          </p:cNvSpPr>
          <p:nvPr>
            <p:ph type="title"/>
          </p:nvPr>
        </p:nvSpPr>
        <p:spPr/>
        <p:txBody>
          <a:bodyPr/>
          <a:lstStyle/>
          <a:p>
            <a:r>
              <a:rPr lang="en-US" dirty="0" smtClean="0"/>
              <a:t>Estimating Power for Given Sample Size</a:t>
            </a:r>
            <a:endParaRPr lang="en-US" dirty="0"/>
          </a:p>
        </p:txBody>
      </p:sp>
    </p:spTree>
    <p:extLst>
      <p:ext uri="{BB962C8B-B14F-4D97-AF65-F5344CB8AC3E}">
        <p14:creationId xmlns:p14="http://schemas.microsoft.com/office/powerpoint/2010/main" val="144652114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is about Trade-offs!</a:t>
            </a:r>
            <a:endParaRPr lang="en-US" dirty="0"/>
          </a:p>
        </p:txBody>
      </p:sp>
      <p:graphicFrame>
        <p:nvGraphicFramePr>
          <p:cNvPr id="4" name="Table 3"/>
          <p:cNvGraphicFramePr>
            <a:graphicFrameLocks noGrp="1"/>
          </p:cNvGraphicFramePr>
          <p:nvPr>
            <p:extLst/>
          </p:nvPr>
        </p:nvGraphicFramePr>
        <p:xfrm>
          <a:off x="2" y="685799"/>
          <a:ext cx="9143999" cy="3044952"/>
        </p:xfrm>
        <a:graphic>
          <a:graphicData uri="http://schemas.openxmlformats.org/drawingml/2006/table">
            <a:tbl>
              <a:tblPr firstRow="1" firstCol="1" bandRow="1">
                <a:tableStyleId>{616DA210-FB5B-4158-B5E0-FEB733F419BA}</a:tableStyleId>
              </a:tblPr>
              <a:tblGrid>
                <a:gridCol w="1904999">
                  <a:extLst>
                    <a:ext uri="{9D8B030D-6E8A-4147-A177-3AD203B41FA5}">
                      <a16:colId xmlns:a16="http://schemas.microsoft.com/office/drawing/2014/main" val="1528524599"/>
                    </a:ext>
                  </a:extLst>
                </a:gridCol>
                <a:gridCol w="1600200">
                  <a:extLst>
                    <a:ext uri="{9D8B030D-6E8A-4147-A177-3AD203B41FA5}">
                      <a16:colId xmlns:a16="http://schemas.microsoft.com/office/drawing/2014/main" val="2528324276"/>
                    </a:ext>
                  </a:extLst>
                </a:gridCol>
                <a:gridCol w="1066288">
                  <a:extLst>
                    <a:ext uri="{9D8B030D-6E8A-4147-A177-3AD203B41FA5}">
                      <a16:colId xmlns:a16="http://schemas.microsoft.com/office/drawing/2014/main" val="3728922593"/>
                    </a:ext>
                  </a:extLst>
                </a:gridCol>
                <a:gridCol w="2134112">
                  <a:extLst>
                    <a:ext uri="{9D8B030D-6E8A-4147-A177-3AD203B41FA5}">
                      <a16:colId xmlns:a16="http://schemas.microsoft.com/office/drawing/2014/main" val="3058803270"/>
                    </a:ext>
                  </a:extLst>
                </a:gridCol>
                <a:gridCol w="1600200">
                  <a:extLst>
                    <a:ext uri="{9D8B030D-6E8A-4147-A177-3AD203B41FA5}">
                      <a16:colId xmlns:a16="http://schemas.microsoft.com/office/drawing/2014/main" val="3373070196"/>
                    </a:ext>
                  </a:extLst>
                </a:gridCol>
                <a:gridCol w="838200">
                  <a:extLst>
                    <a:ext uri="{9D8B030D-6E8A-4147-A177-3AD203B41FA5}">
                      <a16:colId xmlns:a16="http://schemas.microsoft.com/office/drawing/2014/main" val="2663185333"/>
                    </a:ext>
                  </a:extLst>
                </a:gridCol>
              </a:tblGrid>
              <a:tr h="490184">
                <a:tc gridSpan="6">
                  <a:txBody>
                    <a:bodyPr/>
                    <a:lstStyle/>
                    <a:p>
                      <a:pPr marL="0" marR="0" algn="ctr">
                        <a:lnSpc>
                          <a:spcPct val="107000"/>
                        </a:lnSpc>
                        <a:spcBef>
                          <a:spcPts val="0"/>
                        </a:spcBef>
                        <a:spcAft>
                          <a:spcPts val="0"/>
                        </a:spcAft>
                      </a:pPr>
                      <a:r>
                        <a:rPr lang="en-US" sz="2400" dirty="0">
                          <a:effectLst/>
                        </a:rPr>
                        <a:t>α=0.05, β= 0.1 (Power =90%)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27722"/>
                  </a:ext>
                </a:extLst>
              </a:tr>
              <a:tr h="490184">
                <a:tc gridSpan="3">
                  <a:txBody>
                    <a:bodyPr/>
                    <a:lstStyle/>
                    <a:p>
                      <a:pPr marL="0" marR="0" algn="ctr">
                        <a:lnSpc>
                          <a:spcPct val="107000"/>
                        </a:lnSpc>
                        <a:spcBef>
                          <a:spcPts val="0"/>
                        </a:spcBef>
                        <a:spcAft>
                          <a:spcPts val="0"/>
                        </a:spcAft>
                      </a:pPr>
                      <a:r>
                        <a:rPr lang="en-US" sz="2400">
                          <a:effectLst/>
                        </a:rPr>
                        <a:t>Null Proportion = 0.95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en-US" sz="2400" b="1" dirty="0">
                          <a:effectLst/>
                        </a:rPr>
                        <a:t>Null Proportion =0.80</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8894175"/>
                  </a:ext>
                </a:extLst>
              </a:tr>
              <a:tr h="516146">
                <a:tc>
                  <a:txBody>
                    <a:bodyPr/>
                    <a:lstStyle/>
                    <a:p>
                      <a:pPr marL="0" marR="0" algn="ctr">
                        <a:lnSpc>
                          <a:spcPct val="107000"/>
                        </a:lnSpc>
                        <a:spcBef>
                          <a:spcPts val="0"/>
                        </a:spcBef>
                        <a:spcAft>
                          <a:spcPts val="0"/>
                        </a:spcAft>
                      </a:pPr>
                      <a:r>
                        <a:rPr lang="en-US" sz="2400">
                          <a:effectLst/>
                        </a:rPr>
                        <a:t>Proportion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Power</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N</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Proportion</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Power</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N</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87010772"/>
                  </a:ext>
                </a:extLst>
              </a:tr>
              <a:tr h="516146">
                <a:tc>
                  <a:txBody>
                    <a:bodyPr/>
                    <a:lstStyle/>
                    <a:p>
                      <a:pPr marL="0" marR="0" algn="r">
                        <a:lnSpc>
                          <a:spcPct val="107000"/>
                        </a:lnSpc>
                        <a:spcBef>
                          <a:spcPts val="0"/>
                        </a:spcBef>
                        <a:spcAft>
                          <a:spcPts val="0"/>
                        </a:spcAft>
                      </a:pPr>
                      <a:r>
                        <a:rPr lang="en-US" sz="2400">
                          <a:effectLst/>
                        </a:rPr>
                        <a:t>0.90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0.900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221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b="1" dirty="0">
                          <a:effectLst/>
                        </a:rPr>
                        <a:t>0.75</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0.900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589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5210059"/>
                  </a:ext>
                </a:extLst>
              </a:tr>
              <a:tr h="516146">
                <a:tc>
                  <a:txBody>
                    <a:bodyPr/>
                    <a:lstStyle/>
                    <a:p>
                      <a:pPr marL="0" marR="0" algn="r">
                        <a:lnSpc>
                          <a:spcPct val="107000"/>
                        </a:lnSpc>
                        <a:spcBef>
                          <a:spcPts val="0"/>
                        </a:spcBef>
                        <a:spcAft>
                          <a:spcPts val="0"/>
                        </a:spcAft>
                      </a:pPr>
                      <a:r>
                        <a:rPr lang="en-US" sz="2400" dirty="0">
                          <a:effectLst/>
                        </a:rPr>
                        <a:t>0.85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0.901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67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b="1" dirty="0">
                          <a:effectLst/>
                        </a:rPr>
                        <a:t>0.70</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0.901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156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3182326"/>
                  </a:ext>
                </a:extLst>
              </a:tr>
              <a:tr h="516146">
                <a:tc>
                  <a:txBody>
                    <a:bodyPr/>
                    <a:lstStyle/>
                    <a:p>
                      <a:pPr marL="0" marR="0" algn="r">
                        <a:lnSpc>
                          <a:spcPct val="107000"/>
                        </a:lnSpc>
                        <a:spcBef>
                          <a:spcPts val="0"/>
                        </a:spcBef>
                        <a:spcAft>
                          <a:spcPts val="0"/>
                        </a:spcAft>
                      </a:pPr>
                      <a:r>
                        <a:rPr lang="en-US" sz="2400">
                          <a:effectLst/>
                        </a:rPr>
                        <a:t>0.80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a:effectLst/>
                        </a:rPr>
                        <a:t>0.902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a:effectLst/>
                        </a:rPr>
                        <a:t>34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6320177"/>
                  </a:ext>
                </a:extLst>
              </a:tr>
            </a:tbl>
          </a:graphicData>
        </a:graphic>
      </p:graphicFrame>
      <p:graphicFrame>
        <p:nvGraphicFramePr>
          <p:cNvPr id="7" name="Table 6"/>
          <p:cNvGraphicFramePr>
            <a:graphicFrameLocks noGrp="1"/>
          </p:cNvGraphicFramePr>
          <p:nvPr>
            <p:extLst/>
          </p:nvPr>
        </p:nvGraphicFramePr>
        <p:xfrm>
          <a:off x="1" y="3730752"/>
          <a:ext cx="9143999" cy="3127248"/>
        </p:xfrm>
        <a:graphic>
          <a:graphicData uri="http://schemas.openxmlformats.org/drawingml/2006/table">
            <a:tbl>
              <a:tblPr firstRow="1" firstCol="1" bandRow="1">
                <a:tableStyleId>{616DA210-FB5B-4158-B5E0-FEB733F419BA}</a:tableStyleId>
              </a:tblPr>
              <a:tblGrid>
                <a:gridCol w="1904999">
                  <a:extLst>
                    <a:ext uri="{9D8B030D-6E8A-4147-A177-3AD203B41FA5}">
                      <a16:colId xmlns:a16="http://schemas.microsoft.com/office/drawing/2014/main" val="1528524599"/>
                    </a:ext>
                  </a:extLst>
                </a:gridCol>
                <a:gridCol w="1600200">
                  <a:extLst>
                    <a:ext uri="{9D8B030D-6E8A-4147-A177-3AD203B41FA5}">
                      <a16:colId xmlns:a16="http://schemas.microsoft.com/office/drawing/2014/main" val="2528324276"/>
                    </a:ext>
                  </a:extLst>
                </a:gridCol>
                <a:gridCol w="1066288">
                  <a:extLst>
                    <a:ext uri="{9D8B030D-6E8A-4147-A177-3AD203B41FA5}">
                      <a16:colId xmlns:a16="http://schemas.microsoft.com/office/drawing/2014/main" val="3728922593"/>
                    </a:ext>
                  </a:extLst>
                </a:gridCol>
                <a:gridCol w="2134112">
                  <a:extLst>
                    <a:ext uri="{9D8B030D-6E8A-4147-A177-3AD203B41FA5}">
                      <a16:colId xmlns:a16="http://schemas.microsoft.com/office/drawing/2014/main" val="3058803270"/>
                    </a:ext>
                  </a:extLst>
                </a:gridCol>
                <a:gridCol w="1600200">
                  <a:extLst>
                    <a:ext uri="{9D8B030D-6E8A-4147-A177-3AD203B41FA5}">
                      <a16:colId xmlns:a16="http://schemas.microsoft.com/office/drawing/2014/main" val="3373070196"/>
                    </a:ext>
                  </a:extLst>
                </a:gridCol>
                <a:gridCol w="838200">
                  <a:extLst>
                    <a:ext uri="{9D8B030D-6E8A-4147-A177-3AD203B41FA5}">
                      <a16:colId xmlns:a16="http://schemas.microsoft.com/office/drawing/2014/main" val="2663185333"/>
                    </a:ext>
                  </a:extLst>
                </a:gridCol>
              </a:tblGrid>
              <a:tr h="503432">
                <a:tc gridSpan="6">
                  <a:txBody>
                    <a:bodyPr/>
                    <a:lstStyle/>
                    <a:p>
                      <a:pPr marL="0" marR="0" algn="ctr">
                        <a:lnSpc>
                          <a:spcPct val="107000"/>
                        </a:lnSpc>
                        <a:spcBef>
                          <a:spcPts val="0"/>
                        </a:spcBef>
                        <a:spcAft>
                          <a:spcPts val="0"/>
                        </a:spcAft>
                      </a:pPr>
                      <a:r>
                        <a:rPr lang="en-US" sz="2400" dirty="0">
                          <a:effectLst/>
                        </a:rPr>
                        <a:t>α=0.05, β= </a:t>
                      </a:r>
                      <a:r>
                        <a:rPr lang="en-US" sz="2400" dirty="0" smtClean="0">
                          <a:effectLst/>
                        </a:rPr>
                        <a:t>0.2 </a:t>
                      </a:r>
                      <a:r>
                        <a:rPr lang="en-US" sz="2400" dirty="0">
                          <a:effectLst/>
                        </a:rPr>
                        <a:t>(Power </a:t>
                      </a:r>
                      <a:r>
                        <a:rPr lang="en-US" sz="2400" dirty="0" smtClean="0">
                          <a:effectLst/>
                        </a:rPr>
                        <a:t>=80</a:t>
                      </a:r>
                      <a:r>
                        <a:rPr lang="en-US" sz="24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4527722"/>
                  </a:ext>
                </a:extLst>
              </a:tr>
              <a:tr h="503432">
                <a:tc gridSpan="3">
                  <a:txBody>
                    <a:bodyPr/>
                    <a:lstStyle/>
                    <a:p>
                      <a:pPr marL="0" marR="0" algn="ctr">
                        <a:lnSpc>
                          <a:spcPct val="107000"/>
                        </a:lnSpc>
                        <a:spcBef>
                          <a:spcPts val="0"/>
                        </a:spcBef>
                        <a:spcAft>
                          <a:spcPts val="0"/>
                        </a:spcAft>
                      </a:pPr>
                      <a:r>
                        <a:rPr lang="en-US" sz="2400">
                          <a:effectLst/>
                        </a:rPr>
                        <a:t>Null Proportion = 0.95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en-US" sz="2400" b="1" dirty="0">
                          <a:effectLst/>
                        </a:rPr>
                        <a:t>Null Proportion =0.80</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8894175"/>
                  </a:ext>
                </a:extLst>
              </a:tr>
              <a:tr h="530096">
                <a:tc>
                  <a:txBody>
                    <a:bodyPr/>
                    <a:lstStyle/>
                    <a:p>
                      <a:pPr marL="0" marR="0" algn="ctr">
                        <a:lnSpc>
                          <a:spcPct val="107000"/>
                        </a:lnSpc>
                        <a:spcBef>
                          <a:spcPts val="0"/>
                        </a:spcBef>
                        <a:spcAft>
                          <a:spcPts val="0"/>
                        </a:spcAft>
                      </a:pPr>
                      <a:r>
                        <a:rPr lang="en-US" sz="2400" dirty="0">
                          <a:effectLst/>
                        </a:rPr>
                        <a:t>Proportion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Power</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N</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Proportion</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Power</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b="1" dirty="0">
                          <a:effectLst/>
                        </a:rPr>
                        <a:t>N</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87010772"/>
                  </a:ext>
                </a:extLst>
              </a:tr>
              <a:tr h="530096">
                <a:tc>
                  <a:txBody>
                    <a:bodyPr/>
                    <a:lstStyle/>
                    <a:p>
                      <a:pPr marL="0" marR="0" algn="r">
                        <a:lnSpc>
                          <a:spcPct val="107000"/>
                        </a:lnSpc>
                        <a:spcBef>
                          <a:spcPts val="0"/>
                        </a:spcBef>
                        <a:spcAft>
                          <a:spcPts val="0"/>
                        </a:spcAft>
                      </a:pPr>
                      <a:r>
                        <a:rPr lang="en-US" sz="2400">
                          <a:effectLst/>
                        </a:rPr>
                        <a:t>0.90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rPr>
                        <a:t>0.801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latin typeface="+mn-lt"/>
                          <a:ea typeface="+mn-ea"/>
                          <a:cs typeface="+mn-cs"/>
                        </a:rPr>
                        <a:t>150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b="1" dirty="0">
                          <a:effectLst/>
                        </a:rPr>
                        <a:t>0.75</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rPr>
                        <a:t>0.800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latin typeface="+mn-lt"/>
                          <a:ea typeface="+mn-ea"/>
                          <a:cs typeface="+mn-cs"/>
                        </a:rPr>
                        <a:t>419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5210059"/>
                  </a:ext>
                </a:extLst>
              </a:tr>
              <a:tr h="530096">
                <a:tc>
                  <a:txBody>
                    <a:bodyPr/>
                    <a:lstStyle/>
                    <a:p>
                      <a:pPr marL="0" marR="0" algn="r">
                        <a:lnSpc>
                          <a:spcPct val="107000"/>
                        </a:lnSpc>
                        <a:spcBef>
                          <a:spcPts val="0"/>
                        </a:spcBef>
                        <a:spcAft>
                          <a:spcPts val="0"/>
                        </a:spcAft>
                      </a:pPr>
                      <a:r>
                        <a:rPr lang="en-US" sz="2400" dirty="0">
                          <a:effectLst/>
                        </a:rPr>
                        <a:t>0.85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rPr>
                        <a:t>0.803</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latin typeface="+mn-lt"/>
                          <a:ea typeface="+mn-ea"/>
                          <a:cs typeface="+mn-cs"/>
                        </a:rPr>
                        <a:t>44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b="1" dirty="0">
                          <a:effectLst/>
                        </a:rPr>
                        <a:t>0.70</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rPr>
                        <a:t>0.801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rPr>
                        <a:t>109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3182326"/>
                  </a:ext>
                </a:extLst>
              </a:tr>
              <a:tr h="530096">
                <a:tc>
                  <a:txBody>
                    <a:bodyPr/>
                    <a:lstStyle/>
                    <a:p>
                      <a:pPr marL="0" marR="0" algn="r">
                        <a:lnSpc>
                          <a:spcPct val="107000"/>
                        </a:lnSpc>
                        <a:spcBef>
                          <a:spcPts val="0"/>
                        </a:spcBef>
                        <a:spcAft>
                          <a:spcPts val="0"/>
                        </a:spcAft>
                      </a:pPr>
                      <a:r>
                        <a:rPr lang="en-US" sz="2400">
                          <a:effectLst/>
                        </a:rPr>
                        <a:t>0.80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rPr>
                        <a:t>0.806</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smtClean="0">
                          <a:effectLst/>
                          <a:latin typeface="+mn-lt"/>
                          <a:ea typeface="+mn-ea"/>
                          <a:cs typeface="+mn-cs"/>
                        </a:rPr>
                        <a:t>22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24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16320177"/>
                  </a:ext>
                </a:extLst>
              </a:tr>
            </a:tbl>
          </a:graphicData>
        </a:graphic>
      </p:graphicFrame>
    </p:spTree>
    <p:extLst>
      <p:ext uri="{BB962C8B-B14F-4D97-AF65-F5344CB8AC3E}">
        <p14:creationId xmlns:p14="http://schemas.microsoft.com/office/powerpoint/2010/main" val="402527060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r>
              <a:rPr lang="en-US" altLang="en-US" b="1" dirty="0" smtClean="0"/>
              <a:t>Let’s Practice…</a:t>
            </a:r>
            <a:endParaRPr lang="en-US" altLang="en-US" b="1" dirty="0"/>
          </a:p>
        </p:txBody>
      </p:sp>
      <p:sp>
        <p:nvSpPr>
          <p:cNvPr id="970755" name="Rectangle 3"/>
          <p:cNvSpPr>
            <a:spLocks noGrp="1" noChangeArrowheads="1"/>
          </p:cNvSpPr>
          <p:nvPr>
            <p:ph type="body" idx="1"/>
          </p:nvPr>
        </p:nvSpPr>
        <p:spPr>
          <a:xfrm>
            <a:off x="304800" y="960437"/>
            <a:ext cx="8229600" cy="4983163"/>
          </a:xfrm>
        </p:spPr>
        <p:txBody>
          <a:bodyPr/>
          <a:lstStyle/>
          <a:p>
            <a:pPr marL="457200" indent="-457200">
              <a:spcBef>
                <a:spcPts val="0"/>
              </a:spcBef>
              <a:spcAft>
                <a:spcPts val="1800"/>
              </a:spcAft>
              <a:buSzPct val="100000"/>
              <a:buFont typeface="+mj-lt"/>
              <a:buAutoNum type="arabicParenR"/>
            </a:pPr>
            <a:r>
              <a:rPr lang="en-US" altLang="en-US" sz="2400" b="1" dirty="0"/>
              <a:t>If </a:t>
            </a:r>
            <a:r>
              <a:rPr lang="en-US" altLang="en-US" sz="2400" b="1" dirty="0">
                <a:sym typeface="Symbol" panose="05050102010706020507" pitchFamily="18" charset="2"/>
              </a:rPr>
              <a:t> = 45, w</a:t>
            </a:r>
            <a:r>
              <a:rPr lang="en-US" altLang="en-US" sz="2400" b="1" dirty="0"/>
              <a:t>hat sample size is needed to estimate the mean within ± 5 with 90% confidence?  </a:t>
            </a:r>
            <a:endParaRPr lang="en-US" altLang="en-US" sz="2400" b="1" dirty="0" smtClean="0"/>
          </a:p>
          <a:p>
            <a:pPr marL="457200" indent="-457200">
              <a:spcBef>
                <a:spcPts val="0"/>
              </a:spcBef>
              <a:spcAft>
                <a:spcPts val="1800"/>
              </a:spcAft>
              <a:buSzPct val="100000"/>
              <a:buFont typeface="+mj-lt"/>
              <a:buAutoNum type="arabicParenR"/>
            </a:pPr>
            <a:r>
              <a:rPr lang="en-US" altLang="en-US" sz="2400" b="1" dirty="0" smtClean="0"/>
              <a:t>How </a:t>
            </a:r>
            <a:r>
              <a:rPr lang="en-US" altLang="en-US" sz="2400" b="1" dirty="0"/>
              <a:t>large a sample would be necessary to estimate the true proportion of defectives in a large population within ±3%, with 95% </a:t>
            </a:r>
            <a:r>
              <a:rPr lang="en-US" altLang="en-US" sz="2400" b="1" dirty="0" smtClean="0"/>
              <a:t>confidence? Assume </a:t>
            </a:r>
            <a:r>
              <a:rPr lang="en-US" altLang="en-US" sz="2400" b="1" dirty="0"/>
              <a:t>a pilot sample yields  p = </a:t>
            </a:r>
            <a:r>
              <a:rPr lang="en-US" altLang="en-US" sz="2400" b="1" dirty="0" smtClean="0"/>
              <a:t>0.12.</a:t>
            </a:r>
            <a:endParaRPr lang="en-US" altLang="en-US" sz="2400" b="1" dirty="0"/>
          </a:p>
          <a:p>
            <a:pPr marL="457200" indent="-457200">
              <a:spcBef>
                <a:spcPts val="0"/>
              </a:spcBef>
              <a:spcAft>
                <a:spcPts val="1800"/>
              </a:spcAft>
              <a:buSzPct val="100000"/>
              <a:buFont typeface="+mj-lt"/>
              <a:buAutoNum type="arabicParenR"/>
            </a:pPr>
            <a:r>
              <a:rPr lang="en-US" altLang="en-US" sz="2400" b="1" dirty="0" smtClean="0"/>
              <a:t>How </a:t>
            </a:r>
            <a:r>
              <a:rPr lang="en-US" altLang="en-US" sz="2400" b="1" dirty="0"/>
              <a:t>large a sample is needed for a one-sample </a:t>
            </a:r>
            <a:r>
              <a:rPr lang="en-US" altLang="en-US" sz="2400" b="1" i="1" dirty="0"/>
              <a:t>z</a:t>
            </a:r>
            <a:r>
              <a:rPr lang="en-US" altLang="en-US" sz="2400" b="1" dirty="0"/>
              <a:t> test with 90% power and α = 0.05 (two-tailed) when σ = 40? Let </a:t>
            </a:r>
            <a:r>
              <a:rPr lang="en-US" altLang="en-US" sz="2400" b="1" i="1" dirty="0"/>
              <a:t>H</a:t>
            </a:r>
            <a:r>
              <a:rPr lang="en-US" altLang="en-US" sz="2400" b="1" baseline="-25000" dirty="0"/>
              <a:t>0</a:t>
            </a:r>
            <a:r>
              <a:rPr lang="en-US" altLang="en-US" sz="2400" b="1" dirty="0"/>
              <a:t>: μ = 170 and </a:t>
            </a:r>
            <a:r>
              <a:rPr lang="en-US" altLang="en-US" sz="2400" b="1" i="1" dirty="0"/>
              <a:t>H</a:t>
            </a:r>
            <a:r>
              <a:rPr lang="en-US" altLang="en-US" sz="2400" b="1" baseline="-25000" dirty="0"/>
              <a:t>a</a:t>
            </a:r>
            <a:r>
              <a:rPr lang="en-US" altLang="en-US" sz="2400" b="1" dirty="0"/>
              <a:t>: μ = </a:t>
            </a:r>
            <a:r>
              <a:rPr lang="en-US" altLang="en-US" sz="2400" b="1" dirty="0" smtClean="0"/>
              <a:t>190.</a:t>
            </a:r>
            <a:endParaRPr lang="en-US" altLang="en-US" sz="2400" b="1" dirty="0"/>
          </a:p>
        </p:txBody>
      </p:sp>
    </p:spTree>
    <p:extLst>
      <p:ext uri="{BB962C8B-B14F-4D97-AF65-F5344CB8AC3E}">
        <p14:creationId xmlns:p14="http://schemas.microsoft.com/office/powerpoint/2010/main" val="277585738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r>
              <a:rPr lang="en-US" altLang="en-US" b="1" dirty="0" smtClean="0"/>
              <a:t>Let’s Practice…</a:t>
            </a:r>
            <a:endParaRPr lang="en-US" altLang="en-US" b="1" dirty="0"/>
          </a:p>
        </p:txBody>
      </p:sp>
      <p:sp>
        <p:nvSpPr>
          <p:cNvPr id="970755" name="Rectangle 3"/>
          <p:cNvSpPr>
            <a:spLocks noGrp="1" noChangeArrowheads="1"/>
          </p:cNvSpPr>
          <p:nvPr>
            <p:ph type="body" idx="1"/>
          </p:nvPr>
        </p:nvSpPr>
        <p:spPr>
          <a:xfrm>
            <a:off x="304800" y="960437"/>
            <a:ext cx="8229600" cy="4983163"/>
          </a:xfrm>
        </p:spPr>
        <p:txBody>
          <a:bodyPr/>
          <a:lstStyle/>
          <a:p>
            <a:pPr marL="457200" indent="-457200">
              <a:spcBef>
                <a:spcPts val="0"/>
              </a:spcBef>
              <a:spcAft>
                <a:spcPts val="1800"/>
              </a:spcAft>
              <a:buSzPct val="100000"/>
              <a:buFont typeface="+mj-lt"/>
              <a:buAutoNum type="arabicParenR" startAt="4"/>
            </a:pPr>
            <a:r>
              <a:rPr lang="en-US" altLang="en-US" sz="2400" b="1" dirty="0" smtClean="0">
                <a:cs typeface="Times New Roman" panose="02020603050405020304" pitchFamily="18" charset="0"/>
              </a:rPr>
              <a:t>Suppose </a:t>
            </a:r>
            <a:r>
              <a:rPr lang="en-US" altLang="en-US" sz="2400" b="1" dirty="0">
                <a:cs typeface="Times New Roman" panose="02020603050405020304" pitchFamily="18" charset="0"/>
              </a:rPr>
              <a:t>the prevalence of </a:t>
            </a:r>
            <a:r>
              <a:rPr lang="en-US" altLang="en-US" sz="2400" b="1" dirty="0" err="1">
                <a:cs typeface="Times New Roman" panose="02020603050405020304" pitchFamily="18" charset="0"/>
              </a:rPr>
              <a:t>brucella</a:t>
            </a:r>
            <a:r>
              <a:rPr lang="en-US" altLang="en-US" sz="2400" b="1" dirty="0">
                <a:cs typeface="Times New Roman" panose="02020603050405020304" pitchFamily="18" charset="0"/>
              </a:rPr>
              <a:t> infection is 2% and the absolute difference to be detected is 0.25% with a 95% confidence, what is the sample size required</a:t>
            </a:r>
            <a:r>
              <a:rPr lang="en-US" altLang="en-US" sz="2400" b="1" dirty="0" smtClean="0">
                <a:cs typeface="Times New Roman" panose="02020603050405020304" pitchFamily="18" charset="0"/>
              </a:rPr>
              <a:t>?</a:t>
            </a:r>
          </a:p>
          <a:p>
            <a:pPr marL="457200" indent="-457200">
              <a:spcBef>
                <a:spcPts val="0"/>
              </a:spcBef>
              <a:spcAft>
                <a:spcPts val="1800"/>
              </a:spcAft>
              <a:buSzPct val="100000"/>
              <a:buFont typeface="+mj-lt"/>
              <a:buAutoNum type="arabicParenR" startAt="4"/>
            </a:pPr>
            <a:r>
              <a:rPr lang="en-US" sz="2400" b="1" dirty="0" smtClean="0"/>
              <a:t>Want </a:t>
            </a:r>
            <a:r>
              <a:rPr lang="en-US" sz="2400" b="1" dirty="0"/>
              <a:t>to know </a:t>
            </a:r>
            <a:r>
              <a:rPr lang="en-US" sz="2400" b="1" dirty="0" smtClean="0"/>
              <a:t>mean </a:t>
            </a:r>
            <a:r>
              <a:rPr lang="en-US" sz="2400" b="1" dirty="0"/>
              <a:t>percentage of butterfat in milk produced by a farm by sampling multiple loads of milk. Previous records indicate </a:t>
            </a:r>
            <a:r>
              <a:rPr lang="en-US" sz="2400" b="1" dirty="0" smtClean="0"/>
              <a:t>average </a:t>
            </a:r>
            <a:r>
              <a:rPr lang="en-US" sz="2400" b="1" dirty="0"/>
              <a:t>percent butterfat in milk is 3.35 and </a:t>
            </a:r>
            <a:r>
              <a:rPr lang="en-US" sz="2400" b="1" dirty="0" smtClean="0"/>
              <a:t>standard </a:t>
            </a:r>
            <a:r>
              <a:rPr lang="en-US" sz="2400" b="1" dirty="0"/>
              <a:t>deviation among loads is 0.15. H</a:t>
            </a:r>
            <a:r>
              <a:rPr lang="en-US" sz="2400" b="1" dirty="0" smtClean="0"/>
              <a:t>ope </a:t>
            </a:r>
            <a:r>
              <a:rPr lang="en-US" sz="2400" b="1" dirty="0"/>
              <a:t>to detect a change of the percent butterfat in milk to 3.40 with a power 0.8. </a:t>
            </a:r>
            <a:r>
              <a:rPr lang="en-US" sz="2400" b="1" dirty="0" smtClean="0"/>
              <a:t>How </a:t>
            </a:r>
            <a:r>
              <a:rPr lang="en-US" sz="2400" b="1" dirty="0"/>
              <a:t>many loads do we need to sample so that the margin of error for a 90% confidence interval of the mean percent butterfat is no more than 0.06?</a:t>
            </a:r>
            <a:endParaRPr lang="en-US" altLang="en-US" sz="2400" b="1" dirty="0" smtClean="0">
              <a:cs typeface="Times New Roman" panose="02020603050405020304" pitchFamily="18" charset="0"/>
            </a:endParaRPr>
          </a:p>
          <a:p>
            <a:pPr marL="457200" indent="-457200">
              <a:spcBef>
                <a:spcPts val="0"/>
              </a:spcBef>
              <a:spcAft>
                <a:spcPts val="1800"/>
              </a:spcAft>
              <a:buSzPct val="100000"/>
              <a:buFont typeface="+mj-lt"/>
              <a:buAutoNum type="arabicParenR" startAt="4"/>
            </a:pPr>
            <a:endParaRPr lang="en-US" altLang="en-US" sz="2400" b="1" dirty="0">
              <a:cs typeface="Times New Roman" panose="02020603050405020304" pitchFamily="18" charset="0"/>
            </a:endParaRPr>
          </a:p>
          <a:p>
            <a:pPr marL="457200" indent="-457200">
              <a:spcBef>
                <a:spcPts val="0"/>
              </a:spcBef>
              <a:spcAft>
                <a:spcPts val="1800"/>
              </a:spcAft>
              <a:buSzPct val="100000"/>
              <a:buFont typeface="+mj-lt"/>
              <a:buAutoNum type="arabicParenR" startAt="4"/>
            </a:pPr>
            <a:endParaRPr lang="en-US" altLang="en-US" sz="2400" b="1" dirty="0" smtClean="0">
              <a:cs typeface="Times New Roman" panose="02020603050405020304" pitchFamily="18" charset="0"/>
            </a:endParaRPr>
          </a:p>
        </p:txBody>
      </p:sp>
    </p:spTree>
    <p:extLst>
      <p:ext uri="{BB962C8B-B14F-4D97-AF65-F5344CB8AC3E}">
        <p14:creationId xmlns:p14="http://schemas.microsoft.com/office/powerpoint/2010/main" val="83725409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5" name="Picture 4"/>
          <p:cNvPicPr>
            <a:picLocks noChangeAspect="1"/>
          </p:cNvPicPr>
          <p:nvPr/>
        </p:nvPicPr>
        <p:blipFill rotWithShape="1">
          <a:blip r:embed="rId2"/>
          <a:srcRect r="30556"/>
          <a:stretch/>
        </p:blipFill>
        <p:spPr>
          <a:xfrm>
            <a:off x="1" y="685798"/>
            <a:ext cx="9143999" cy="6172201"/>
          </a:xfrm>
          <a:prstGeom prst="rect">
            <a:avLst/>
          </a:prstGeom>
        </p:spPr>
      </p:pic>
    </p:spTree>
    <p:extLst>
      <p:ext uri="{BB962C8B-B14F-4D97-AF65-F5344CB8AC3E}">
        <p14:creationId xmlns:p14="http://schemas.microsoft.com/office/powerpoint/2010/main" val="53798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228600" y="5511831"/>
            <a:ext cx="8686800" cy="1219200"/>
          </a:xfrm>
          <a:prstGeom prst="roundRect">
            <a:avLst/>
          </a:prstGeom>
          <a:solidFill>
            <a:srgbClr val="4F2683">
              <a:alpha val="38000"/>
            </a:srgbClr>
          </a:solidFill>
          <a:ln w="222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8" name="Rounded Rectangle 7"/>
          <p:cNvSpPr/>
          <p:nvPr/>
        </p:nvSpPr>
        <p:spPr bwMode="auto">
          <a:xfrm>
            <a:off x="228600" y="3955985"/>
            <a:ext cx="8686800" cy="1219200"/>
          </a:xfrm>
          <a:prstGeom prst="roundRect">
            <a:avLst/>
          </a:prstGeom>
          <a:solidFill>
            <a:srgbClr val="2A5B8A">
              <a:alpha val="38000"/>
            </a:srgbClr>
          </a:solidFill>
          <a:ln w="222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9" name="Rounded Rectangle 8"/>
          <p:cNvSpPr/>
          <p:nvPr/>
        </p:nvSpPr>
        <p:spPr bwMode="auto">
          <a:xfrm>
            <a:off x="228600" y="2400139"/>
            <a:ext cx="8686800" cy="1219200"/>
          </a:xfrm>
          <a:prstGeom prst="roundRect">
            <a:avLst/>
          </a:prstGeom>
          <a:solidFill>
            <a:srgbClr val="2E9162">
              <a:alpha val="38000"/>
            </a:srgbClr>
          </a:solidFill>
          <a:ln w="222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6" name="Rounded Rectangle 5"/>
          <p:cNvSpPr/>
          <p:nvPr/>
        </p:nvSpPr>
        <p:spPr bwMode="auto">
          <a:xfrm>
            <a:off x="228600" y="838200"/>
            <a:ext cx="8686800" cy="1219200"/>
          </a:xfrm>
          <a:prstGeom prst="roundRect">
            <a:avLst/>
          </a:prstGeom>
          <a:solidFill>
            <a:schemeClr val="accent5">
              <a:alpha val="38000"/>
            </a:schemeClr>
          </a:solidFill>
          <a:ln w="222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2" name="Title 1"/>
          <p:cNvSpPr>
            <a:spLocks noGrp="1"/>
          </p:cNvSpPr>
          <p:nvPr>
            <p:ph type="title"/>
          </p:nvPr>
        </p:nvSpPr>
        <p:spPr/>
        <p:txBody>
          <a:bodyPr/>
          <a:lstStyle/>
          <a:p>
            <a:r>
              <a:rPr lang="en-US" b="1" dirty="0" smtClean="0"/>
              <a:t>Scales of Measurement</a:t>
            </a:r>
            <a:endParaRPr lang="en-US" b="1" dirty="0"/>
          </a:p>
        </p:txBody>
      </p:sp>
      <p:graphicFrame>
        <p:nvGraphicFramePr>
          <p:cNvPr id="5" name="Diagram 4"/>
          <p:cNvGraphicFramePr/>
          <p:nvPr>
            <p:extLst>
              <p:ext uri="{D42A27DB-BD31-4B8C-83A1-F6EECF244321}">
                <p14:modId xmlns:p14="http://schemas.microsoft.com/office/powerpoint/2010/main" val="1459227160"/>
              </p:ext>
            </p:extLst>
          </p:nvPr>
        </p:nvGraphicFramePr>
        <p:xfrm>
          <a:off x="228600" y="914400"/>
          <a:ext cx="2209800" cy="5714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2438400" y="863024"/>
            <a:ext cx="6324600" cy="1169551"/>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US" sz="2000" dirty="0" smtClean="0"/>
              <a:t>Categories (no ordering or direction)</a:t>
            </a:r>
          </a:p>
          <a:p>
            <a:pPr marL="285750" indent="-285750">
              <a:spcAft>
                <a:spcPts val="600"/>
              </a:spcAft>
              <a:buFont typeface="Wingdings" panose="05000000000000000000" pitchFamily="2" charset="2"/>
              <a:buChar char="§"/>
            </a:pPr>
            <a:r>
              <a:rPr lang="en-US" sz="2000" dirty="0" smtClean="0"/>
              <a:t>Uses names, labels, qualities</a:t>
            </a:r>
          </a:p>
          <a:p>
            <a:pPr marL="285750" indent="-285750">
              <a:spcAft>
                <a:spcPts val="600"/>
              </a:spcAft>
              <a:buFont typeface="Wingdings" panose="05000000000000000000" pitchFamily="2" charset="2"/>
              <a:buChar char="§"/>
            </a:pPr>
            <a:r>
              <a:rPr lang="en-US" sz="2000" dirty="0" smtClean="0"/>
              <a:t>Examples: marital status, type of car, books</a:t>
            </a:r>
            <a:endParaRPr lang="en-US" sz="2000" dirty="0"/>
          </a:p>
        </p:txBody>
      </p:sp>
      <p:sp>
        <p:nvSpPr>
          <p:cNvPr id="11" name="TextBox 10"/>
          <p:cNvSpPr txBox="1"/>
          <p:nvPr/>
        </p:nvSpPr>
        <p:spPr>
          <a:xfrm>
            <a:off x="2438400" y="2424963"/>
            <a:ext cx="6477000" cy="1169551"/>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US" sz="2000" dirty="0" smtClean="0"/>
              <a:t>Ordered Categories (rankings, order, scaling)</a:t>
            </a:r>
          </a:p>
          <a:p>
            <a:pPr marL="285750" indent="-285750">
              <a:spcAft>
                <a:spcPts val="600"/>
              </a:spcAft>
              <a:buFont typeface="Wingdings" panose="05000000000000000000" pitchFamily="2" charset="2"/>
              <a:buChar char="§"/>
            </a:pPr>
            <a:r>
              <a:rPr lang="en-US" sz="2000" dirty="0" smtClean="0"/>
              <a:t>Differences in data are not meaningful</a:t>
            </a:r>
          </a:p>
          <a:p>
            <a:pPr marL="285750" indent="-285750">
              <a:spcAft>
                <a:spcPts val="600"/>
              </a:spcAft>
              <a:buFont typeface="Wingdings" panose="05000000000000000000" pitchFamily="2" charset="2"/>
              <a:buChar char="§"/>
            </a:pPr>
            <a:r>
              <a:rPr lang="en-US" sz="2000" dirty="0" smtClean="0"/>
              <a:t>Examples: Quality rating, student grades, top 10 list</a:t>
            </a:r>
            <a:endParaRPr lang="en-US" sz="2000" dirty="0"/>
          </a:p>
        </p:txBody>
      </p:sp>
      <p:sp>
        <p:nvSpPr>
          <p:cNvPr id="12" name="TextBox 11"/>
          <p:cNvSpPr txBox="1"/>
          <p:nvPr/>
        </p:nvSpPr>
        <p:spPr>
          <a:xfrm>
            <a:off x="2438400" y="3980809"/>
            <a:ext cx="6477000" cy="1169551"/>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US" sz="2000" dirty="0" smtClean="0"/>
              <a:t>Differences between measurements (no true zero)</a:t>
            </a:r>
          </a:p>
          <a:p>
            <a:pPr marL="285750" indent="-285750">
              <a:spcAft>
                <a:spcPts val="600"/>
              </a:spcAft>
              <a:buFont typeface="Wingdings" panose="05000000000000000000" pitchFamily="2" charset="2"/>
              <a:buChar char="§"/>
            </a:pPr>
            <a:r>
              <a:rPr lang="en-US" sz="2000" dirty="0" smtClean="0"/>
              <a:t>Differences can be calculated</a:t>
            </a:r>
          </a:p>
          <a:p>
            <a:pPr marL="285750" indent="-285750">
              <a:spcAft>
                <a:spcPts val="600"/>
              </a:spcAft>
              <a:buFont typeface="Wingdings" panose="05000000000000000000" pitchFamily="2" charset="2"/>
              <a:buChar char="§"/>
            </a:pPr>
            <a:r>
              <a:rPr lang="en-US" sz="2000" dirty="0" smtClean="0"/>
              <a:t>Examples: Temperature, years on timeline</a:t>
            </a:r>
            <a:endParaRPr lang="en-US" sz="2000" dirty="0"/>
          </a:p>
        </p:txBody>
      </p:sp>
      <p:sp>
        <p:nvSpPr>
          <p:cNvPr id="13" name="TextBox 12"/>
          <p:cNvSpPr txBox="1"/>
          <p:nvPr/>
        </p:nvSpPr>
        <p:spPr>
          <a:xfrm>
            <a:off x="2438400" y="5536655"/>
            <a:ext cx="6477000" cy="1169551"/>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US" sz="2000" dirty="0" smtClean="0"/>
              <a:t>Differences between measurements (true zero)</a:t>
            </a:r>
          </a:p>
          <a:p>
            <a:pPr marL="285750" indent="-285750">
              <a:spcAft>
                <a:spcPts val="600"/>
              </a:spcAft>
              <a:buFont typeface="Wingdings" panose="05000000000000000000" pitchFamily="2" charset="2"/>
              <a:buChar char="§"/>
            </a:pPr>
            <a:r>
              <a:rPr lang="en-US" sz="2000" dirty="0" smtClean="0"/>
              <a:t>Ratio of two values can be formed</a:t>
            </a:r>
          </a:p>
          <a:p>
            <a:pPr marL="285750" indent="-285750">
              <a:spcAft>
                <a:spcPts val="600"/>
              </a:spcAft>
              <a:buFont typeface="Wingdings" panose="05000000000000000000" pitchFamily="2" charset="2"/>
              <a:buChar char="§"/>
            </a:pPr>
            <a:r>
              <a:rPr lang="en-US" sz="2000" dirty="0" smtClean="0"/>
              <a:t>Examples: Height, age, grade point average</a:t>
            </a:r>
            <a:endParaRPr lang="en-US" sz="2000" dirty="0"/>
          </a:p>
        </p:txBody>
      </p:sp>
    </p:spTree>
    <p:extLst>
      <p:ext uri="{BB962C8B-B14F-4D97-AF65-F5344CB8AC3E}">
        <p14:creationId xmlns:p14="http://schemas.microsoft.com/office/powerpoint/2010/main" val="1625082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dirty="0" smtClean="0"/>
              <a:t>Summary of Scales of Measurement</a:t>
            </a:r>
          </a:p>
        </p:txBody>
      </p:sp>
      <p:grpSp>
        <p:nvGrpSpPr>
          <p:cNvPr id="3" name="Group 2"/>
          <p:cNvGrpSpPr/>
          <p:nvPr/>
        </p:nvGrpSpPr>
        <p:grpSpPr>
          <a:xfrm>
            <a:off x="220663" y="1447800"/>
            <a:ext cx="8702675" cy="3373438"/>
            <a:chOff x="228600" y="1524000"/>
            <a:chExt cx="8702675" cy="3373438"/>
          </a:xfrm>
        </p:grpSpPr>
        <p:sp>
          <p:nvSpPr>
            <p:cNvPr id="23575" name="Line 28"/>
            <p:cNvSpPr>
              <a:spLocks noChangeShapeType="1"/>
            </p:cNvSpPr>
            <p:nvPr/>
          </p:nvSpPr>
          <p:spPr bwMode="auto">
            <a:xfrm>
              <a:off x="244475" y="3074988"/>
              <a:ext cx="8686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nvGrpSpPr>
            <p:cNvPr id="2" name="Group 1"/>
            <p:cNvGrpSpPr/>
            <p:nvPr/>
          </p:nvGrpSpPr>
          <p:grpSpPr>
            <a:xfrm>
              <a:off x="228600" y="1524000"/>
              <a:ext cx="8702675" cy="3373438"/>
              <a:chOff x="228600" y="1524000"/>
              <a:chExt cx="8702675" cy="3373438"/>
            </a:xfrm>
          </p:grpSpPr>
          <p:sp>
            <p:nvSpPr>
              <p:cNvPr id="648273" name="Rectangle 81"/>
              <p:cNvSpPr>
                <a:spLocks noChangeArrowheads="1"/>
              </p:cNvSpPr>
              <p:nvPr/>
            </p:nvSpPr>
            <p:spPr bwMode="auto">
              <a:xfrm>
                <a:off x="6645275" y="3074988"/>
                <a:ext cx="22860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chemeClr val="hlink"/>
                    </a:solidFill>
                  </a:rPr>
                  <a:t>No</a:t>
                </a:r>
              </a:p>
            </p:txBody>
          </p:sp>
          <p:sp>
            <p:nvSpPr>
              <p:cNvPr id="648271" name="Rectangle 79"/>
              <p:cNvSpPr>
                <a:spLocks noChangeArrowheads="1"/>
              </p:cNvSpPr>
              <p:nvPr/>
            </p:nvSpPr>
            <p:spPr bwMode="auto">
              <a:xfrm>
                <a:off x="4968875" y="3074988"/>
                <a:ext cx="16764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chemeClr val="hlink"/>
                    </a:solidFill>
                  </a:rPr>
                  <a:t>No</a:t>
                </a:r>
              </a:p>
            </p:txBody>
          </p:sp>
          <p:sp>
            <p:nvSpPr>
              <p:cNvPr id="648269" name="Rectangle 77"/>
              <p:cNvSpPr>
                <a:spLocks noChangeArrowheads="1"/>
              </p:cNvSpPr>
              <p:nvPr/>
            </p:nvSpPr>
            <p:spPr bwMode="auto">
              <a:xfrm>
                <a:off x="3733800" y="3074988"/>
                <a:ext cx="1235075"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chemeClr val="hlink"/>
                    </a:solidFill>
                  </a:rPr>
                  <a:t>No</a:t>
                </a:r>
              </a:p>
            </p:txBody>
          </p:sp>
          <p:sp>
            <p:nvSpPr>
              <p:cNvPr id="648267" name="Rectangle 75"/>
              <p:cNvSpPr>
                <a:spLocks noChangeArrowheads="1"/>
              </p:cNvSpPr>
              <p:nvPr/>
            </p:nvSpPr>
            <p:spPr bwMode="auto">
              <a:xfrm>
                <a:off x="2209800" y="3074988"/>
                <a:ext cx="15240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65" name="Rectangle 73"/>
              <p:cNvSpPr>
                <a:spLocks noChangeArrowheads="1"/>
              </p:cNvSpPr>
              <p:nvPr/>
            </p:nvSpPr>
            <p:spPr bwMode="auto">
              <a:xfrm>
                <a:off x="244475" y="3074988"/>
                <a:ext cx="1965325"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eaLnBrk="1" hangingPunct="1"/>
                <a:r>
                  <a:rPr lang="en-US" altLang="en-US" sz="2400" b="1" dirty="0"/>
                  <a:t>Nominal</a:t>
                </a:r>
              </a:p>
            </p:txBody>
          </p:sp>
          <p:sp>
            <p:nvSpPr>
              <p:cNvPr id="648262" name="Rectangle 70"/>
              <p:cNvSpPr>
                <a:spLocks noChangeArrowheads="1"/>
              </p:cNvSpPr>
              <p:nvPr/>
            </p:nvSpPr>
            <p:spPr bwMode="auto">
              <a:xfrm>
                <a:off x="6645275" y="3530600"/>
                <a:ext cx="22860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chemeClr val="hlink"/>
                    </a:solidFill>
                  </a:rPr>
                  <a:t>No</a:t>
                </a:r>
              </a:p>
            </p:txBody>
          </p:sp>
          <p:sp>
            <p:nvSpPr>
              <p:cNvPr id="648260" name="Rectangle 68"/>
              <p:cNvSpPr>
                <a:spLocks noChangeArrowheads="1"/>
              </p:cNvSpPr>
              <p:nvPr/>
            </p:nvSpPr>
            <p:spPr bwMode="auto">
              <a:xfrm>
                <a:off x="4968875" y="3530600"/>
                <a:ext cx="16764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chemeClr val="hlink"/>
                    </a:solidFill>
                  </a:rPr>
                  <a:t>No</a:t>
                </a:r>
              </a:p>
            </p:txBody>
          </p:sp>
          <p:sp>
            <p:nvSpPr>
              <p:cNvPr id="648258" name="Rectangle 66"/>
              <p:cNvSpPr>
                <a:spLocks noChangeArrowheads="1"/>
              </p:cNvSpPr>
              <p:nvPr/>
            </p:nvSpPr>
            <p:spPr bwMode="auto">
              <a:xfrm>
                <a:off x="3733800" y="3530600"/>
                <a:ext cx="123507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56" name="Rectangle 64"/>
              <p:cNvSpPr>
                <a:spLocks noChangeArrowheads="1"/>
              </p:cNvSpPr>
              <p:nvPr/>
            </p:nvSpPr>
            <p:spPr bwMode="auto">
              <a:xfrm>
                <a:off x="2209800" y="3530600"/>
                <a:ext cx="15240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54" name="Rectangle 62"/>
              <p:cNvSpPr>
                <a:spLocks noChangeArrowheads="1"/>
              </p:cNvSpPr>
              <p:nvPr/>
            </p:nvSpPr>
            <p:spPr bwMode="auto">
              <a:xfrm>
                <a:off x="244475" y="3530600"/>
                <a:ext cx="196532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eaLnBrk="1" hangingPunct="1"/>
                <a:r>
                  <a:rPr lang="en-US" altLang="en-US" sz="2400" b="1" dirty="0"/>
                  <a:t>Ordinal</a:t>
                </a:r>
              </a:p>
            </p:txBody>
          </p:sp>
          <p:sp>
            <p:nvSpPr>
              <p:cNvPr id="648251" name="Rectangle 59"/>
              <p:cNvSpPr>
                <a:spLocks noChangeArrowheads="1"/>
              </p:cNvSpPr>
              <p:nvPr/>
            </p:nvSpPr>
            <p:spPr bwMode="auto">
              <a:xfrm>
                <a:off x="6645275" y="3986213"/>
                <a:ext cx="22860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chemeClr val="hlink"/>
                    </a:solidFill>
                  </a:rPr>
                  <a:t>No</a:t>
                </a:r>
              </a:p>
            </p:txBody>
          </p:sp>
          <p:sp>
            <p:nvSpPr>
              <p:cNvPr id="648249" name="Rectangle 57"/>
              <p:cNvSpPr>
                <a:spLocks noChangeArrowheads="1"/>
              </p:cNvSpPr>
              <p:nvPr/>
            </p:nvSpPr>
            <p:spPr bwMode="auto">
              <a:xfrm>
                <a:off x="4968875" y="3986213"/>
                <a:ext cx="16764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47" name="Rectangle 55"/>
              <p:cNvSpPr>
                <a:spLocks noChangeArrowheads="1"/>
              </p:cNvSpPr>
              <p:nvPr/>
            </p:nvSpPr>
            <p:spPr bwMode="auto">
              <a:xfrm>
                <a:off x="3733800" y="3986213"/>
                <a:ext cx="1235075"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45" name="Rectangle 53"/>
              <p:cNvSpPr>
                <a:spLocks noChangeArrowheads="1"/>
              </p:cNvSpPr>
              <p:nvPr/>
            </p:nvSpPr>
            <p:spPr bwMode="auto">
              <a:xfrm>
                <a:off x="2209800" y="3986213"/>
                <a:ext cx="15240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43" name="Rectangle 51"/>
              <p:cNvSpPr>
                <a:spLocks noChangeArrowheads="1"/>
              </p:cNvSpPr>
              <p:nvPr/>
            </p:nvSpPr>
            <p:spPr bwMode="auto">
              <a:xfrm>
                <a:off x="244475" y="3986213"/>
                <a:ext cx="1965325"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eaLnBrk="1" hangingPunct="1"/>
                <a:r>
                  <a:rPr lang="en-US" altLang="en-US" sz="2400" b="1" dirty="0"/>
                  <a:t>Interval</a:t>
                </a:r>
              </a:p>
            </p:txBody>
          </p:sp>
          <p:sp>
            <p:nvSpPr>
              <p:cNvPr id="648218" name="Rectangle 26"/>
              <p:cNvSpPr>
                <a:spLocks noChangeArrowheads="1"/>
              </p:cNvSpPr>
              <p:nvPr/>
            </p:nvSpPr>
            <p:spPr bwMode="auto">
              <a:xfrm>
                <a:off x="6645275" y="4441825"/>
                <a:ext cx="22860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17" name="Rectangle 25"/>
              <p:cNvSpPr>
                <a:spLocks noChangeArrowheads="1"/>
              </p:cNvSpPr>
              <p:nvPr/>
            </p:nvSpPr>
            <p:spPr bwMode="auto">
              <a:xfrm>
                <a:off x="4968875" y="4441825"/>
                <a:ext cx="16764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16" name="Rectangle 24"/>
              <p:cNvSpPr>
                <a:spLocks noChangeArrowheads="1"/>
              </p:cNvSpPr>
              <p:nvPr/>
            </p:nvSpPr>
            <p:spPr bwMode="auto">
              <a:xfrm>
                <a:off x="3733800" y="4441825"/>
                <a:ext cx="123507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15" name="Rectangle 23"/>
              <p:cNvSpPr>
                <a:spLocks noChangeArrowheads="1"/>
              </p:cNvSpPr>
              <p:nvPr/>
            </p:nvSpPr>
            <p:spPr bwMode="auto">
              <a:xfrm>
                <a:off x="2209800" y="4441825"/>
                <a:ext cx="15240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dirty="0">
                    <a:solidFill>
                      <a:srgbClr val="008000"/>
                    </a:solidFill>
                  </a:rPr>
                  <a:t>Yes</a:t>
                </a:r>
              </a:p>
            </p:txBody>
          </p:sp>
          <p:sp>
            <p:nvSpPr>
              <p:cNvPr id="648214" name="Rectangle 22"/>
              <p:cNvSpPr>
                <a:spLocks noChangeArrowheads="1"/>
              </p:cNvSpPr>
              <p:nvPr/>
            </p:nvSpPr>
            <p:spPr bwMode="auto">
              <a:xfrm>
                <a:off x="244475" y="4441825"/>
                <a:ext cx="196532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eaLnBrk="1" hangingPunct="1"/>
                <a:r>
                  <a:rPr lang="en-US" altLang="en-US" sz="2400" b="1" dirty="0"/>
                  <a:t>Ratio</a:t>
                </a:r>
              </a:p>
            </p:txBody>
          </p:sp>
          <p:grpSp>
            <p:nvGrpSpPr>
              <p:cNvPr id="23576" name="Group 108"/>
              <p:cNvGrpSpPr>
                <a:grpSpLocks/>
              </p:cNvGrpSpPr>
              <p:nvPr/>
            </p:nvGrpSpPr>
            <p:grpSpPr bwMode="auto">
              <a:xfrm>
                <a:off x="228600" y="1524000"/>
                <a:ext cx="8686800" cy="3373438"/>
                <a:chOff x="154" y="960"/>
                <a:chExt cx="5472" cy="2125"/>
              </a:xfrm>
            </p:grpSpPr>
            <p:sp>
              <p:nvSpPr>
                <p:cNvPr id="23580" name="Rectangle 21"/>
                <p:cNvSpPr>
                  <a:spLocks noChangeArrowheads="1"/>
                </p:cNvSpPr>
                <p:nvPr/>
              </p:nvSpPr>
              <p:spPr bwMode="auto">
                <a:xfrm>
                  <a:off x="4186" y="960"/>
                  <a:ext cx="1440" cy="977"/>
                </a:xfrm>
                <a:prstGeom prst="rect">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b="1" dirty="0"/>
                    <a:t>Determine if one data value is a multiple of another</a:t>
                  </a:r>
                </a:p>
              </p:txBody>
            </p:sp>
            <p:sp>
              <p:nvSpPr>
                <p:cNvPr id="23581" name="Rectangle 20"/>
                <p:cNvSpPr>
                  <a:spLocks noChangeArrowheads="1"/>
                </p:cNvSpPr>
                <p:nvPr/>
              </p:nvSpPr>
              <p:spPr bwMode="auto">
                <a:xfrm>
                  <a:off x="3130" y="960"/>
                  <a:ext cx="1056" cy="977"/>
                </a:xfrm>
                <a:prstGeom prst="rect">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b="1" dirty="0"/>
                    <a:t>Subtract data values</a:t>
                  </a:r>
                </a:p>
              </p:txBody>
            </p:sp>
            <p:sp>
              <p:nvSpPr>
                <p:cNvPr id="23582" name="Rectangle 19"/>
                <p:cNvSpPr>
                  <a:spLocks noChangeArrowheads="1"/>
                </p:cNvSpPr>
                <p:nvPr/>
              </p:nvSpPr>
              <p:spPr bwMode="auto">
                <a:xfrm>
                  <a:off x="2352" y="960"/>
                  <a:ext cx="778" cy="977"/>
                </a:xfrm>
                <a:prstGeom prst="rect">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b="1" dirty="0"/>
                    <a:t>Arrange data in order</a:t>
                  </a:r>
                </a:p>
              </p:txBody>
            </p:sp>
            <p:sp>
              <p:nvSpPr>
                <p:cNvPr id="23583" name="Rectangle 18"/>
                <p:cNvSpPr>
                  <a:spLocks noChangeArrowheads="1"/>
                </p:cNvSpPr>
                <p:nvPr/>
              </p:nvSpPr>
              <p:spPr bwMode="auto">
                <a:xfrm>
                  <a:off x="1392" y="960"/>
                  <a:ext cx="960" cy="977"/>
                </a:xfrm>
                <a:prstGeom prst="rect">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b="1" dirty="0"/>
                    <a:t>Put data in categories</a:t>
                  </a:r>
                </a:p>
              </p:txBody>
            </p:sp>
            <p:sp>
              <p:nvSpPr>
                <p:cNvPr id="23584" name="Rectangle 17"/>
                <p:cNvSpPr>
                  <a:spLocks noChangeArrowheads="1"/>
                </p:cNvSpPr>
                <p:nvPr/>
              </p:nvSpPr>
              <p:spPr bwMode="auto">
                <a:xfrm>
                  <a:off x="154" y="960"/>
                  <a:ext cx="1238" cy="977"/>
                </a:xfrm>
                <a:prstGeom prst="rect">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114300"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6905625"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186613" indent="-228600">
                    <a:spcBef>
                      <a:spcPct val="20000"/>
                    </a:spcBef>
                    <a:buChar char="&gt;"/>
                    <a:defRPr sz="2000">
                      <a:solidFill>
                        <a:schemeClr val="tx1"/>
                      </a:solidFill>
                      <a:latin typeface="Garamond" panose="02020404030301010803" pitchFamily="18" charset="0"/>
                    </a:defRPr>
                  </a:lvl4pPr>
                  <a:lvl5pPr marL="7589838" indent="60325">
                    <a:spcBef>
                      <a:spcPct val="20000"/>
                    </a:spcBef>
                    <a:buChar char="»"/>
                    <a:defRPr sz="2800">
                      <a:solidFill>
                        <a:schemeClr val="tx1"/>
                      </a:solidFill>
                      <a:latin typeface="Garamond" panose="02020404030301010803" pitchFamily="18" charset="0"/>
                    </a:defRPr>
                  </a:lvl5pPr>
                  <a:lvl6pPr marL="8047038"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504238"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61438"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418638"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algn="ctr" eaLnBrk="1" hangingPunct="1"/>
                  <a:r>
                    <a:rPr lang="en-US" altLang="en-US" sz="2400" b="1" dirty="0" smtClean="0"/>
                    <a:t>Scale </a:t>
                  </a:r>
                  <a:r>
                    <a:rPr lang="en-US" altLang="en-US" sz="2400" b="1" dirty="0"/>
                    <a:t>of measurement</a:t>
                  </a:r>
                </a:p>
              </p:txBody>
            </p:sp>
            <p:sp>
              <p:nvSpPr>
                <p:cNvPr id="23585" name="Line 27"/>
                <p:cNvSpPr>
                  <a:spLocks noChangeShapeType="1"/>
                </p:cNvSpPr>
                <p:nvPr/>
              </p:nvSpPr>
              <p:spPr bwMode="auto">
                <a:xfrm>
                  <a:off x="154" y="960"/>
                  <a:ext cx="547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3586" name="Line 29"/>
                <p:cNvSpPr>
                  <a:spLocks noChangeShapeType="1"/>
                </p:cNvSpPr>
                <p:nvPr/>
              </p:nvSpPr>
              <p:spPr bwMode="auto">
                <a:xfrm>
                  <a:off x="154" y="3085"/>
                  <a:ext cx="547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3587" name="Line 30"/>
                <p:cNvSpPr>
                  <a:spLocks noChangeShapeType="1"/>
                </p:cNvSpPr>
                <p:nvPr/>
              </p:nvSpPr>
              <p:spPr bwMode="auto">
                <a:xfrm>
                  <a:off x="154" y="960"/>
                  <a:ext cx="0" cy="212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3588" name="Line 31"/>
                <p:cNvSpPr>
                  <a:spLocks noChangeShapeType="1"/>
                </p:cNvSpPr>
                <p:nvPr/>
              </p:nvSpPr>
              <p:spPr bwMode="auto">
                <a:xfrm>
                  <a:off x="1392" y="960"/>
                  <a:ext cx="0" cy="2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3589" name="Line 32"/>
                <p:cNvSpPr>
                  <a:spLocks noChangeShapeType="1"/>
                </p:cNvSpPr>
                <p:nvPr/>
              </p:nvSpPr>
              <p:spPr bwMode="auto">
                <a:xfrm>
                  <a:off x="2352" y="960"/>
                  <a:ext cx="0" cy="2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3590" name="Line 33"/>
                <p:cNvSpPr>
                  <a:spLocks noChangeShapeType="1"/>
                </p:cNvSpPr>
                <p:nvPr/>
              </p:nvSpPr>
              <p:spPr bwMode="auto">
                <a:xfrm>
                  <a:off x="3130" y="960"/>
                  <a:ext cx="0" cy="2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3591" name="Line 34"/>
                <p:cNvSpPr>
                  <a:spLocks noChangeShapeType="1"/>
                </p:cNvSpPr>
                <p:nvPr/>
              </p:nvSpPr>
              <p:spPr bwMode="auto">
                <a:xfrm>
                  <a:off x="4186" y="960"/>
                  <a:ext cx="0" cy="21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23592" name="Line 35"/>
                <p:cNvSpPr>
                  <a:spLocks noChangeShapeType="1"/>
                </p:cNvSpPr>
                <p:nvPr/>
              </p:nvSpPr>
              <p:spPr bwMode="auto">
                <a:xfrm>
                  <a:off x="5626" y="960"/>
                  <a:ext cx="0" cy="212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grpSp>
        <p:sp>
          <p:nvSpPr>
            <p:cNvPr id="648244" name="Line 52"/>
            <p:cNvSpPr>
              <a:spLocks noChangeShapeType="1"/>
            </p:cNvSpPr>
            <p:nvPr/>
          </p:nvSpPr>
          <p:spPr bwMode="auto">
            <a:xfrm>
              <a:off x="244475" y="4441825"/>
              <a:ext cx="8686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648255" name="Line 63"/>
            <p:cNvSpPr>
              <a:spLocks noChangeShapeType="1"/>
            </p:cNvSpPr>
            <p:nvPr/>
          </p:nvSpPr>
          <p:spPr bwMode="auto">
            <a:xfrm>
              <a:off x="244475" y="3986213"/>
              <a:ext cx="8686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648266" name="Line 74"/>
            <p:cNvSpPr>
              <a:spLocks noChangeShapeType="1"/>
            </p:cNvSpPr>
            <p:nvPr/>
          </p:nvSpPr>
          <p:spPr bwMode="auto">
            <a:xfrm>
              <a:off x="244475" y="3530600"/>
              <a:ext cx="8686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spTree>
    <p:extLst>
      <p:ext uri="{BB962C8B-B14F-4D97-AF65-F5344CB8AC3E}">
        <p14:creationId xmlns:p14="http://schemas.microsoft.com/office/powerpoint/2010/main" val="3816290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Char char="•"/>
              <a:defRPr>
                <a:solidFill>
                  <a:schemeClr val="tx1"/>
                </a:solidFill>
                <a:latin typeface="Calibri" panose="020F0502020204030204" pitchFamily="34" charset="0"/>
              </a:defRPr>
            </a:lvl1pPr>
            <a:lvl2pPr marL="742950" indent="-285750">
              <a:spcBef>
                <a:spcPct val="20000"/>
              </a:spcBef>
              <a:buChar char="–"/>
              <a:defRPr sz="16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600">
                <a:solidFill>
                  <a:schemeClr val="tx1"/>
                </a:solidFill>
                <a:latin typeface="Calibri" panose="020F0502020204030204" pitchFamily="34" charset="0"/>
              </a:defRPr>
            </a:lvl9pPr>
          </a:lstStyle>
          <a:p>
            <a:pPr>
              <a:spcBef>
                <a:spcPct val="0"/>
              </a:spcBef>
              <a:buClrTx/>
              <a:buFontTx/>
              <a:buNone/>
            </a:pPr>
            <a:fld id="{94BC955B-C501-4F72-ACF7-759DE8A8A590}" type="slidenum">
              <a:rPr lang="en-GB" altLang="en-US"/>
              <a:pPr>
                <a:spcBef>
                  <a:spcPct val="0"/>
                </a:spcBef>
                <a:buClrTx/>
                <a:buFontTx/>
                <a:buNone/>
              </a:pPr>
              <a:t>14</a:t>
            </a:fld>
            <a:endParaRPr lang="en-GB" altLang="en-US" dirty="0"/>
          </a:p>
        </p:txBody>
      </p:sp>
      <p:sp>
        <p:nvSpPr>
          <p:cNvPr id="6147" name="Rectangle 2"/>
          <p:cNvSpPr>
            <a:spLocks noGrp="1" noChangeArrowheads="1"/>
          </p:cNvSpPr>
          <p:nvPr>
            <p:ph type="title"/>
          </p:nvPr>
        </p:nvSpPr>
        <p:spPr/>
        <p:txBody>
          <a:bodyPr/>
          <a:lstStyle/>
          <a:p>
            <a:pPr eaLnBrk="1" hangingPunct="1"/>
            <a:r>
              <a:rPr lang="en-GB" altLang="en-US" b="1" dirty="0" smtClean="0"/>
              <a:t>What is a distribution?</a:t>
            </a:r>
          </a:p>
        </p:txBody>
      </p:sp>
      <p:sp>
        <p:nvSpPr>
          <p:cNvPr id="6148" name="Rectangle 3"/>
          <p:cNvSpPr>
            <a:spLocks noGrp="1" noChangeArrowheads="1"/>
          </p:cNvSpPr>
          <p:nvPr>
            <p:ph type="body" idx="1"/>
          </p:nvPr>
        </p:nvSpPr>
        <p:spPr>
          <a:xfrm>
            <a:off x="381000" y="914400"/>
            <a:ext cx="8229600" cy="4052887"/>
          </a:xfrm>
        </p:spPr>
        <p:txBody>
          <a:bodyPr/>
          <a:lstStyle/>
          <a:p>
            <a:pPr eaLnBrk="1" hangingPunct="1">
              <a:spcBef>
                <a:spcPts val="0"/>
              </a:spcBef>
              <a:spcAft>
                <a:spcPts val="1800"/>
              </a:spcAft>
            </a:pPr>
            <a:r>
              <a:rPr lang="en-GB" altLang="en-US" sz="2400" dirty="0" smtClean="0"/>
              <a:t>A </a:t>
            </a:r>
            <a:r>
              <a:rPr lang="en-GB" altLang="en-US" sz="2400" b="1" dirty="0" smtClean="0"/>
              <a:t>distribution </a:t>
            </a:r>
            <a:r>
              <a:rPr lang="en-US" altLang="en-US" sz="2400" dirty="0" smtClean="0"/>
              <a:t>characterizes possible </a:t>
            </a:r>
            <a:r>
              <a:rPr lang="en-US" altLang="en-US" sz="2400" dirty="0"/>
              <a:t>values that a </a:t>
            </a:r>
            <a:r>
              <a:rPr lang="en-US" altLang="en-US" sz="2400" dirty="0" smtClean="0"/>
              <a:t>random variable </a:t>
            </a:r>
            <a:r>
              <a:rPr lang="en-US" altLang="en-US" sz="2400" dirty="0"/>
              <a:t>may assume along with the probability of assuming these </a:t>
            </a:r>
            <a:r>
              <a:rPr lang="en-US" altLang="en-US" sz="2400" dirty="0" smtClean="0"/>
              <a:t>values.</a:t>
            </a:r>
          </a:p>
          <a:p>
            <a:pPr eaLnBrk="1" hangingPunct="1">
              <a:spcBef>
                <a:spcPts val="0"/>
              </a:spcBef>
              <a:spcAft>
                <a:spcPts val="1800"/>
              </a:spcAft>
            </a:pPr>
            <a:r>
              <a:rPr lang="en-US" altLang="en-US" sz="2400" b="1" dirty="0" smtClean="0"/>
              <a:t>Probability</a:t>
            </a:r>
            <a:r>
              <a:rPr lang="en-US" altLang="en-US" sz="2400" dirty="0" smtClean="0"/>
              <a:t> </a:t>
            </a:r>
            <a:r>
              <a:rPr lang="en-US" altLang="en-US" sz="2400" dirty="0"/>
              <a:t>is the </a:t>
            </a:r>
            <a:r>
              <a:rPr lang="en-US" altLang="en-US" sz="2400" dirty="0" smtClean="0"/>
              <a:t>likelihood that </a:t>
            </a:r>
            <a:r>
              <a:rPr lang="en-US" altLang="en-US" sz="2400" dirty="0"/>
              <a:t>the event will </a:t>
            </a:r>
            <a:r>
              <a:rPr lang="en-US" altLang="en-US" sz="2400" dirty="0" smtClean="0"/>
              <a:t>occur.</a:t>
            </a:r>
          </a:p>
          <a:p>
            <a:pPr eaLnBrk="1" hangingPunct="1">
              <a:spcBef>
                <a:spcPts val="0"/>
              </a:spcBef>
              <a:spcAft>
                <a:spcPts val="1800"/>
              </a:spcAft>
            </a:pPr>
            <a:r>
              <a:rPr lang="en-US" altLang="en-US" sz="2400" dirty="0" smtClean="0"/>
              <a:t>Two Conditions:</a:t>
            </a:r>
          </a:p>
          <a:p>
            <a:pPr lvl="1">
              <a:spcBef>
                <a:spcPts val="0"/>
              </a:spcBef>
              <a:spcAft>
                <a:spcPts val="1800"/>
              </a:spcAft>
            </a:pPr>
            <a:r>
              <a:rPr lang="en-US" altLang="en-US" sz="2400" dirty="0" smtClean="0"/>
              <a:t>Value </a:t>
            </a:r>
            <a:r>
              <a:rPr lang="en-US" altLang="en-US" sz="2400" dirty="0"/>
              <a:t>is between 0 and </a:t>
            </a:r>
            <a:r>
              <a:rPr lang="en-US" altLang="en-US" sz="2400" dirty="0" smtClean="0"/>
              <a:t>1.</a:t>
            </a:r>
          </a:p>
          <a:p>
            <a:pPr lvl="1">
              <a:spcBef>
                <a:spcPts val="0"/>
              </a:spcBef>
              <a:spcAft>
                <a:spcPts val="1800"/>
              </a:spcAft>
            </a:pPr>
            <a:r>
              <a:rPr lang="en-US" altLang="en-US" sz="2400" dirty="0" smtClean="0"/>
              <a:t>Sum </a:t>
            </a:r>
            <a:r>
              <a:rPr lang="en-US" altLang="en-US" sz="2400" dirty="0"/>
              <a:t>of the probabilities of </a:t>
            </a:r>
            <a:r>
              <a:rPr lang="en-US" altLang="en-US" sz="2400" dirty="0" smtClean="0"/>
              <a:t>all </a:t>
            </a:r>
            <a:r>
              <a:rPr lang="en-US" altLang="en-US" sz="2400" dirty="0"/>
              <a:t>events must be 1.</a:t>
            </a:r>
          </a:p>
          <a:p>
            <a:pPr marL="0" indent="0" eaLnBrk="1" hangingPunct="1">
              <a:spcBef>
                <a:spcPts val="0"/>
              </a:spcBef>
              <a:spcAft>
                <a:spcPts val="1800"/>
              </a:spcAft>
              <a:buNone/>
            </a:pPr>
            <a:endParaRPr lang="en-GB" altLang="en-US" sz="2400" dirty="0"/>
          </a:p>
          <a:p>
            <a:pPr eaLnBrk="1" hangingPunct="1">
              <a:spcBef>
                <a:spcPts val="0"/>
              </a:spcBef>
              <a:spcAft>
                <a:spcPts val="1800"/>
              </a:spcAft>
            </a:pPr>
            <a:endParaRPr lang="en-GB" altLang="en-US" sz="2400" dirty="0" smtClean="0"/>
          </a:p>
        </p:txBody>
      </p:sp>
    </p:spTree>
    <p:extLst>
      <p:ext uri="{BB962C8B-B14F-4D97-AF65-F5344CB8AC3E}">
        <p14:creationId xmlns:p14="http://schemas.microsoft.com/office/powerpoint/2010/main" val="1962022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Image result for discrete probability distribution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685799"/>
            <a:ext cx="4240911" cy="3021538"/>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6"/>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Char char="•"/>
              <a:defRPr>
                <a:solidFill>
                  <a:schemeClr val="tx1"/>
                </a:solidFill>
                <a:latin typeface="Calibri" panose="020F0502020204030204" pitchFamily="34" charset="0"/>
              </a:defRPr>
            </a:lvl1pPr>
            <a:lvl2pPr marL="742950" indent="-285750">
              <a:spcBef>
                <a:spcPct val="20000"/>
              </a:spcBef>
              <a:buChar char="–"/>
              <a:defRPr sz="16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600">
                <a:solidFill>
                  <a:schemeClr val="tx1"/>
                </a:solidFill>
                <a:latin typeface="Calibri" panose="020F0502020204030204" pitchFamily="34" charset="0"/>
              </a:defRPr>
            </a:lvl9pPr>
          </a:lstStyle>
          <a:p>
            <a:pPr>
              <a:spcBef>
                <a:spcPct val="0"/>
              </a:spcBef>
              <a:buClrTx/>
              <a:buFontTx/>
              <a:buNone/>
            </a:pPr>
            <a:fld id="{94BC955B-C501-4F72-ACF7-759DE8A8A590}" type="slidenum">
              <a:rPr lang="en-GB" altLang="en-US"/>
              <a:pPr>
                <a:spcBef>
                  <a:spcPct val="0"/>
                </a:spcBef>
                <a:buClrTx/>
                <a:buFontTx/>
                <a:buNone/>
              </a:pPr>
              <a:t>15</a:t>
            </a:fld>
            <a:endParaRPr lang="en-GB" altLang="en-US" dirty="0"/>
          </a:p>
        </p:txBody>
      </p:sp>
      <p:sp>
        <p:nvSpPr>
          <p:cNvPr id="6147" name="Rectangle 2"/>
          <p:cNvSpPr>
            <a:spLocks noGrp="1" noChangeArrowheads="1"/>
          </p:cNvSpPr>
          <p:nvPr>
            <p:ph type="title"/>
          </p:nvPr>
        </p:nvSpPr>
        <p:spPr/>
        <p:txBody>
          <a:bodyPr/>
          <a:lstStyle/>
          <a:p>
            <a:pPr eaLnBrk="1" hangingPunct="1"/>
            <a:r>
              <a:rPr lang="en-GB" altLang="en-US" b="1" dirty="0" smtClean="0"/>
              <a:t>Types of Distributions</a:t>
            </a:r>
          </a:p>
        </p:txBody>
      </p:sp>
      <p:sp>
        <p:nvSpPr>
          <p:cNvPr id="6148" name="Rectangle 3"/>
          <p:cNvSpPr>
            <a:spLocks noGrp="1" noChangeArrowheads="1"/>
          </p:cNvSpPr>
          <p:nvPr>
            <p:ph type="body" idx="1"/>
          </p:nvPr>
        </p:nvSpPr>
        <p:spPr>
          <a:xfrm>
            <a:off x="457200" y="1219200"/>
            <a:ext cx="3783712" cy="3290887"/>
          </a:xfrm>
        </p:spPr>
        <p:txBody>
          <a:bodyPr/>
          <a:lstStyle/>
          <a:p>
            <a:pPr marL="0" indent="0">
              <a:spcBef>
                <a:spcPts val="0"/>
              </a:spcBef>
              <a:spcAft>
                <a:spcPts val="1200"/>
              </a:spcAft>
              <a:buNone/>
            </a:pPr>
            <a:endParaRPr lang="en-US" altLang="en-US" b="1" dirty="0" smtClean="0"/>
          </a:p>
          <a:p>
            <a:pPr>
              <a:spcBef>
                <a:spcPts val="0"/>
              </a:spcBef>
              <a:spcAft>
                <a:spcPts val="1200"/>
              </a:spcAft>
            </a:pPr>
            <a:r>
              <a:rPr lang="en-US" altLang="en-US" b="1" dirty="0" smtClean="0"/>
              <a:t>Discrete </a:t>
            </a:r>
            <a:r>
              <a:rPr lang="en-US" altLang="en-US" b="1" dirty="0"/>
              <a:t>distributions </a:t>
            </a:r>
            <a:r>
              <a:rPr lang="en-US" altLang="en-US" dirty="0"/>
              <a:t>are constructed from discrete random variables</a:t>
            </a:r>
            <a:r>
              <a:rPr lang="en-US" altLang="en-US" dirty="0" smtClean="0"/>
              <a:t>.</a:t>
            </a:r>
          </a:p>
          <a:p>
            <a:pPr marL="0" indent="0">
              <a:spcBef>
                <a:spcPts val="0"/>
              </a:spcBef>
              <a:spcAft>
                <a:spcPts val="1200"/>
              </a:spcAft>
              <a:buNone/>
            </a:pPr>
            <a:endParaRPr lang="en-US" altLang="en-US" dirty="0" smtClean="0"/>
          </a:p>
          <a:p>
            <a:pPr marL="0" indent="0">
              <a:spcBef>
                <a:spcPts val="0"/>
              </a:spcBef>
              <a:spcAft>
                <a:spcPts val="1200"/>
              </a:spcAft>
              <a:buNone/>
            </a:pPr>
            <a:endParaRPr lang="en-US" altLang="en-US" dirty="0"/>
          </a:p>
          <a:p>
            <a:pPr>
              <a:spcBef>
                <a:spcPts val="0"/>
              </a:spcBef>
              <a:spcAft>
                <a:spcPts val="1200"/>
              </a:spcAft>
            </a:pPr>
            <a:endParaRPr lang="en-US" altLang="en-US" dirty="0" smtClean="0"/>
          </a:p>
          <a:p>
            <a:pPr>
              <a:spcBef>
                <a:spcPts val="0"/>
              </a:spcBef>
              <a:spcAft>
                <a:spcPts val="1200"/>
              </a:spcAft>
            </a:pPr>
            <a:endParaRPr lang="en-US" altLang="en-US" dirty="0"/>
          </a:p>
          <a:p>
            <a:pPr>
              <a:spcBef>
                <a:spcPts val="0"/>
              </a:spcBef>
              <a:spcAft>
                <a:spcPts val="1200"/>
              </a:spcAft>
            </a:pPr>
            <a:r>
              <a:rPr lang="en-US" altLang="en-US" b="1" dirty="0" smtClean="0"/>
              <a:t>Continuous </a:t>
            </a:r>
            <a:r>
              <a:rPr lang="en-US" altLang="en-US" b="1" dirty="0"/>
              <a:t>distributions</a:t>
            </a:r>
            <a:r>
              <a:rPr lang="en-US" altLang="en-US" dirty="0"/>
              <a:t> are based on continuous random variables</a:t>
            </a:r>
            <a:r>
              <a:rPr lang="en-US" altLang="en-US" dirty="0" smtClean="0"/>
              <a:t>.</a:t>
            </a:r>
            <a:endParaRPr lang="en-US" altLang="en-US" dirty="0"/>
          </a:p>
          <a:p>
            <a:pPr eaLnBrk="1" hangingPunct="1">
              <a:spcBef>
                <a:spcPts val="0"/>
              </a:spcBef>
              <a:spcAft>
                <a:spcPts val="1200"/>
              </a:spcAft>
            </a:pPr>
            <a:endParaRPr lang="en-GB" altLang="en-US" dirty="0" smtClean="0"/>
          </a:p>
        </p:txBody>
      </p:sp>
      <p:pic>
        <p:nvPicPr>
          <p:cNvPr id="1095" name="Picture 71" descr="Image result for probability density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556" y="3886200"/>
            <a:ext cx="4495800" cy="2845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234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Measures of Central Tendency</a:t>
            </a:r>
            <a:endParaRPr lang="en-US" b="1" dirty="0"/>
          </a:p>
        </p:txBody>
      </p:sp>
      <p:sp>
        <p:nvSpPr>
          <p:cNvPr id="4" name="Content Placeholder 3"/>
          <p:cNvSpPr>
            <a:spLocks noGrp="1"/>
          </p:cNvSpPr>
          <p:nvPr>
            <p:ph idx="1"/>
          </p:nvPr>
        </p:nvSpPr>
        <p:spPr>
          <a:xfrm>
            <a:off x="381000" y="990600"/>
            <a:ext cx="8610599" cy="4983163"/>
          </a:xfrm>
        </p:spPr>
        <p:txBody>
          <a:bodyPr/>
          <a:lstStyle/>
          <a:p>
            <a:r>
              <a:rPr lang="en-US" b="1" dirty="0" smtClean="0"/>
              <a:t>Mean</a:t>
            </a:r>
          </a:p>
          <a:p>
            <a:pPr lvl="1"/>
            <a:r>
              <a:rPr lang="en-US" sz="2000" dirty="0"/>
              <a:t>A</a:t>
            </a:r>
            <a:r>
              <a:rPr lang="en-US" sz="2000" dirty="0" smtClean="0"/>
              <a:t>rithmetic average</a:t>
            </a:r>
          </a:p>
          <a:p>
            <a:pPr lvl="1"/>
            <a:r>
              <a:rPr lang="en-US" sz="2000" dirty="0" smtClean="0"/>
              <a:t>Add up all the values and divide by                                                               number of values</a:t>
            </a:r>
          </a:p>
          <a:p>
            <a:pPr lvl="1"/>
            <a:r>
              <a:rPr lang="en-US" sz="2000" dirty="0" smtClean="0"/>
              <a:t>Influenced by extreme values</a:t>
            </a:r>
          </a:p>
          <a:p>
            <a:pPr lvl="1"/>
            <a:r>
              <a:rPr lang="en-US" sz="2000" dirty="0" smtClean="0"/>
              <a:t>Less reliable for smaller sample sizes</a:t>
            </a:r>
          </a:p>
          <a:p>
            <a:pPr>
              <a:spcBef>
                <a:spcPts val="1800"/>
              </a:spcBef>
            </a:pPr>
            <a:r>
              <a:rPr lang="en-US" b="1" dirty="0" smtClean="0"/>
              <a:t>Median</a:t>
            </a:r>
            <a:r>
              <a:rPr lang="en-US" dirty="0"/>
              <a:t> </a:t>
            </a:r>
          </a:p>
          <a:p>
            <a:pPr lvl="1"/>
            <a:r>
              <a:rPr lang="en-US" sz="2000" dirty="0" smtClean="0"/>
              <a:t>Midpoint of data, value that splits data into two halves</a:t>
            </a:r>
          </a:p>
          <a:p>
            <a:pPr lvl="1"/>
            <a:r>
              <a:rPr lang="en-US" sz="2000" dirty="0" smtClean="0"/>
              <a:t>Also known as 50</a:t>
            </a:r>
            <a:r>
              <a:rPr lang="en-US" sz="2000" baseline="30000" dirty="0" smtClean="0"/>
              <a:t>th</a:t>
            </a:r>
            <a:r>
              <a:rPr lang="en-US" sz="2000" dirty="0" smtClean="0"/>
              <a:t> percentile</a:t>
            </a:r>
          </a:p>
          <a:p>
            <a:pPr lvl="1"/>
            <a:r>
              <a:rPr lang="en-US" sz="2000" dirty="0" smtClean="0"/>
              <a:t>Order data from least to greatest and find middle number</a:t>
            </a:r>
          </a:p>
          <a:p>
            <a:pPr lvl="1"/>
            <a:r>
              <a:rPr lang="en-US" sz="2000" dirty="0" smtClean="0"/>
              <a:t>If even number of samples, median is mean of two middle numbers</a:t>
            </a:r>
          </a:p>
          <a:p>
            <a:pPr>
              <a:spcBef>
                <a:spcPts val="1800"/>
              </a:spcBef>
            </a:pPr>
            <a:r>
              <a:rPr lang="en-US" b="1" dirty="0" smtClean="0"/>
              <a:t>Mode</a:t>
            </a:r>
            <a:endParaRPr lang="en-US" dirty="0" smtClean="0"/>
          </a:p>
          <a:p>
            <a:pPr lvl="1"/>
            <a:r>
              <a:rPr lang="en-US" sz="2000" dirty="0"/>
              <a:t>M</a:t>
            </a:r>
            <a:r>
              <a:rPr lang="en-US" sz="2000" dirty="0" smtClean="0"/>
              <a:t>ost common data value</a:t>
            </a:r>
          </a:p>
          <a:p>
            <a:pPr lvl="1"/>
            <a:r>
              <a:rPr lang="en-US" sz="2000" dirty="0" smtClean="0"/>
              <a:t>If no value is repeated, then there is no mode</a:t>
            </a:r>
            <a:endParaRPr lang="en-US" sz="2000" dirty="0"/>
          </a:p>
        </p:txBody>
      </p:sp>
      <p:pic>
        <p:nvPicPr>
          <p:cNvPr id="69634" name="Picture 2" descr="Image result for formula for me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524000"/>
            <a:ext cx="2362200" cy="136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85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Measures of Dispersion</a:t>
            </a:r>
            <a:endParaRPr lang="en-US" b="1" dirty="0"/>
          </a:p>
        </p:txBody>
      </p:sp>
      <p:sp>
        <p:nvSpPr>
          <p:cNvPr id="4" name="Content Placeholder 3"/>
          <p:cNvSpPr>
            <a:spLocks noGrp="1"/>
          </p:cNvSpPr>
          <p:nvPr>
            <p:ph idx="1"/>
          </p:nvPr>
        </p:nvSpPr>
        <p:spPr>
          <a:xfrm>
            <a:off x="381000" y="762000"/>
            <a:ext cx="8229600" cy="5486400"/>
          </a:xfrm>
        </p:spPr>
        <p:txBody>
          <a:bodyPr/>
          <a:lstStyle/>
          <a:p>
            <a:pPr>
              <a:spcAft>
                <a:spcPts val="0"/>
              </a:spcAft>
            </a:pPr>
            <a:r>
              <a:rPr lang="en-US" b="1" dirty="0" smtClean="0"/>
              <a:t>Describe spread of data</a:t>
            </a:r>
          </a:p>
          <a:p>
            <a:pPr lvl="1">
              <a:spcAft>
                <a:spcPts val="0"/>
              </a:spcAft>
            </a:pPr>
            <a:r>
              <a:rPr lang="en-US" sz="2000" dirty="0" smtClean="0"/>
              <a:t>Measures variability of items themselves</a:t>
            </a:r>
          </a:p>
          <a:p>
            <a:pPr lvl="1">
              <a:spcAft>
                <a:spcPts val="0"/>
              </a:spcAft>
            </a:pPr>
            <a:r>
              <a:rPr lang="en-US" sz="2000" dirty="0" smtClean="0"/>
              <a:t>Measures variability around measure of central tendency</a:t>
            </a:r>
          </a:p>
          <a:p>
            <a:pPr>
              <a:spcBef>
                <a:spcPts val="600"/>
              </a:spcBef>
              <a:spcAft>
                <a:spcPts val="0"/>
              </a:spcAft>
            </a:pPr>
            <a:r>
              <a:rPr lang="en-US" b="1" dirty="0" smtClean="0"/>
              <a:t>Range</a:t>
            </a:r>
          </a:p>
          <a:p>
            <a:pPr lvl="1">
              <a:spcAft>
                <a:spcPts val="0"/>
              </a:spcAft>
            </a:pPr>
            <a:r>
              <a:rPr lang="en-US" sz="2000" dirty="0" smtClean="0"/>
              <a:t>Difference between largest value – smallest value</a:t>
            </a:r>
          </a:p>
          <a:p>
            <a:pPr lvl="1">
              <a:spcAft>
                <a:spcPts val="0"/>
              </a:spcAft>
            </a:pPr>
            <a:r>
              <a:rPr lang="en-US" sz="2000" dirty="0" smtClean="0"/>
              <a:t>Fairly insensitive so not often used</a:t>
            </a:r>
          </a:p>
          <a:p>
            <a:pPr>
              <a:spcBef>
                <a:spcPts val="600"/>
              </a:spcBef>
              <a:spcAft>
                <a:spcPts val="0"/>
              </a:spcAft>
            </a:pPr>
            <a:r>
              <a:rPr lang="en-US" b="1" dirty="0" smtClean="0"/>
              <a:t>Variance</a:t>
            </a:r>
          </a:p>
          <a:p>
            <a:pPr lvl="1">
              <a:spcAft>
                <a:spcPts val="0"/>
              </a:spcAft>
            </a:pPr>
            <a:r>
              <a:rPr lang="en-US" sz="2000" dirty="0" smtClean="0"/>
              <a:t>Mean of the squared deviation from the mean</a:t>
            </a:r>
          </a:p>
          <a:p>
            <a:pPr lvl="1">
              <a:spcAft>
                <a:spcPts val="0"/>
              </a:spcAft>
            </a:pPr>
            <a:r>
              <a:rPr lang="en-US" sz="2000" dirty="0" smtClean="0"/>
              <a:t>Larger variance, more scores deviate from the mean</a:t>
            </a:r>
          </a:p>
          <a:p>
            <a:pPr>
              <a:spcBef>
                <a:spcPts val="600"/>
              </a:spcBef>
              <a:spcAft>
                <a:spcPts val="0"/>
              </a:spcAft>
            </a:pPr>
            <a:r>
              <a:rPr lang="en-US" b="1" dirty="0"/>
              <a:t>Standard deviation</a:t>
            </a:r>
          </a:p>
          <a:p>
            <a:pPr lvl="1">
              <a:spcAft>
                <a:spcPts val="0"/>
              </a:spcAft>
            </a:pPr>
            <a:r>
              <a:rPr lang="en-US" sz="2000" dirty="0"/>
              <a:t>Most common measure of variation</a:t>
            </a:r>
          </a:p>
          <a:p>
            <a:pPr lvl="1">
              <a:spcAft>
                <a:spcPts val="0"/>
              </a:spcAft>
            </a:pPr>
            <a:r>
              <a:rPr lang="en-US" sz="2000" dirty="0"/>
              <a:t>Measures variation around measure of central tendency</a:t>
            </a:r>
          </a:p>
          <a:p>
            <a:pPr lvl="1">
              <a:spcAft>
                <a:spcPts val="0"/>
              </a:spcAft>
            </a:pPr>
            <a:r>
              <a:rPr lang="en-US" sz="2000" dirty="0"/>
              <a:t>Square root of the </a:t>
            </a:r>
            <a:r>
              <a:rPr lang="en-US" sz="2000" dirty="0" smtClean="0"/>
              <a:t>variance</a:t>
            </a:r>
          </a:p>
          <a:p>
            <a:pPr>
              <a:spcAft>
                <a:spcPts val="0"/>
              </a:spcAft>
            </a:pPr>
            <a:r>
              <a:rPr lang="en-US" b="1" dirty="0" smtClean="0"/>
              <a:t>Coefficient of Variation</a:t>
            </a:r>
          </a:p>
          <a:p>
            <a:pPr lvl="1">
              <a:spcAft>
                <a:spcPts val="0"/>
              </a:spcAft>
            </a:pPr>
            <a:r>
              <a:rPr lang="en-US" sz="2000" dirty="0" smtClean="0"/>
              <a:t>Measures standard deviation relative to mean (expressed as %)</a:t>
            </a:r>
          </a:p>
          <a:p>
            <a:pPr lvl="1">
              <a:spcAft>
                <a:spcPts val="0"/>
              </a:spcAft>
            </a:pPr>
            <a:r>
              <a:rPr lang="en-US" sz="2000" dirty="0" smtClean="0"/>
              <a:t>Used to compare samples measured in different units</a:t>
            </a:r>
            <a:endParaRPr lang="en-US" sz="2000" dirty="0"/>
          </a:p>
        </p:txBody>
      </p:sp>
    </p:spTree>
    <p:extLst>
      <p:ext uri="{BB962C8B-B14F-4D97-AF65-F5344CB8AC3E}">
        <p14:creationId xmlns:p14="http://schemas.microsoft.com/office/powerpoint/2010/main" val="444961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3600" dirty="0" smtClean="0"/>
              <a:t>Common Distributions</a:t>
            </a:r>
          </a:p>
        </p:txBody>
      </p:sp>
      <p:sp>
        <p:nvSpPr>
          <p:cNvPr id="14339" name="Rectangle 3"/>
          <p:cNvSpPr>
            <a:spLocks noGrp="1" noChangeArrowheads="1"/>
          </p:cNvSpPr>
          <p:nvPr>
            <p:ph type="body" idx="1"/>
          </p:nvPr>
        </p:nvSpPr>
        <p:spPr>
          <a:xfrm>
            <a:off x="533400" y="1066800"/>
            <a:ext cx="9829800" cy="4876800"/>
          </a:xfrm>
        </p:spPr>
        <p:txBody>
          <a:bodyPr numCol="2"/>
          <a:lstStyle/>
          <a:p>
            <a:pPr eaLnBrk="1" hangingPunct="1"/>
            <a:r>
              <a:rPr lang="en-US" altLang="en-US" sz="2400" b="1" dirty="0" smtClean="0"/>
              <a:t>Discrete:</a:t>
            </a:r>
          </a:p>
          <a:p>
            <a:pPr lvl="1" eaLnBrk="1" hangingPunct="1"/>
            <a:r>
              <a:rPr lang="en-US" altLang="en-US" sz="2400" dirty="0" smtClean="0"/>
              <a:t>Bernoulli</a:t>
            </a:r>
          </a:p>
          <a:p>
            <a:pPr lvl="1" eaLnBrk="1" hangingPunct="1"/>
            <a:r>
              <a:rPr lang="en-US" altLang="en-US" sz="2400" dirty="0" smtClean="0"/>
              <a:t>Binomial </a:t>
            </a:r>
          </a:p>
          <a:p>
            <a:pPr lvl="1" eaLnBrk="1" hangingPunct="1"/>
            <a:r>
              <a:rPr lang="en-US" altLang="en-US" sz="2400" dirty="0" smtClean="0"/>
              <a:t>Poisson</a:t>
            </a:r>
          </a:p>
          <a:p>
            <a:pPr lvl="1" eaLnBrk="1" hangingPunct="1"/>
            <a:r>
              <a:rPr lang="en-US" altLang="en-US" sz="2400" dirty="0" smtClean="0"/>
              <a:t>Negative Binomial</a:t>
            </a:r>
          </a:p>
          <a:p>
            <a:pPr lvl="1" eaLnBrk="1" hangingPunct="1"/>
            <a:r>
              <a:rPr lang="en-US" altLang="en-US" sz="2400" dirty="0" smtClean="0"/>
              <a:t>Geometric</a:t>
            </a:r>
          </a:p>
          <a:p>
            <a:pPr lvl="1" eaLnBrk="1" hangingPunct="1"/>
            <a:r>
              <a:rPr lang="en-US" altLang="en-US" sz="2400" dirty="0" smtClean="0"/>
              <a:t>Hyper-Geometric</a:t>
            </a:r>
          </a:p>
          <a:p>
            <a:pPr lvl="1" eaLnBrk="1" hangingPunct="1"/>
            <a:endParaRPr lang="en-US" altLang="en-US" sz="2400" dirty="0" smtClean="0"/>
          </a:p>
          <a:p>
            <a:pPr lvl="1" eaLnBrk="1" hangingPunct="1"/>
            <a:endParaRPr lang="en-US" altLang="en-US" sz="2400" dirty="0"/>
          </a:p>
          <a:p>
            <a:pPr lvl="1" eaLnBrk="1" hangingPunct="1"/>
            <a:endParaRPr lang="en-US" altLang="en-US" sz="2400" dirty="0" smtClean="0"/>
          </a:p>
          <a:p>
            <a:pPr lvl="1" eaLnBrk="1" hangingPunct="1"/>
            <a:endParaRPr lang="en-US" altLang="en-US" sz="2400" dirty="0" smtClean="0"/>
          </a:p>
          <a:p>
            <a:r>
              <a:rPr lang="en-US" altLang="en-US" sz="2400" b="1" dirty="0"/>
              <a:t>Continuous:</a:t>
            </a:r>
          </a:p>
          <a:p>
            <a:pPr lvl="1"/>
            <a:r>
              <a:rPr lang="en-US" altLang="en-US" sz="2400" dirty="0"/>
              <a:t>Normal</a:t>
            </a:r>
          </a:p>
          <a:p>
            <a:pPr lvl="1"/>
            <a:r>
              <a:rPr lang="en-US" altLang="en-US" sz="2400" dirty="0" smtClean="0"/>
              <a:t>Log-normal</a:t>
            </a:r>
            <a:endParaRPr lang="en-US" altLang="en-US" sz="2400" dirty="0"/>
          </a:p>
          <a:p>
            <a:pPr lvl="1"/>
            <a:r>
              <a:rPr lang="en-US" altLang="en-US" sz="2400" dirty="0"/>
              <a:t>Uniform</a:t>
            </a:r>
          </a:p>
          <a:p>
            <a:pPr lvl="1"/>
            <a:r>
              <a:rPr lang="en-US" altLang="en-US" sz="2400" dirty="0"/>
              <a:t>Triangular</a:t>
            </a:r>
          </a:p>
          <a:p>
            <a:pPr lvl="1"/>
            <a:r>
              <a:rPr lang="en-US" altLang="en-US" sz="2400" dirty="0"/>
              <a:t>Exponential</a:t>
            </a:r>
          </a:p>
          <a:p>
            <a:pPr lvl="1"/>
            <a:r>
              <a:rPr lang="en-US" altLang="en-US" sz="2400" dirty="0"/>
              <a:t>Gamma</a:t>
            </a:r>
          </a:p>
          <a:p>
            <a:pPr lvl="1"/>
            <a:r>
              <a:rPr lang="en-US" altLang="en-US" sz="2400" dirty="0"/>
              <a:t>Beta</a:t>
            </a:r>
          </a:p>
          <a:p>
            <a:pPr eaLnBrk="1" hangingPunct="1">
              <a:buFont typeface="Times" panose="02020603050405020304" pitchFamily="18" charset="0"/>
              <a:buNone/>
            </a:pPr>
            <a:endParaRPr lang="en-US" altLang="en-US" sz="2400" dirty="0" smtClean="0"/>
          </a:p>
          <a:p>
            <a:pPr lvl="1" eaLnBrk="1" hangingPunct="1"/>
            <a:endParaRPr lang="en-US" altLang="en-US" sz="2400" dirty="0" smtClean="0"/>
          </a:p>
        </p:txBody>
      </p:sp>
    </p:spTree>
    <p:extLst>
      <p:ext uri="{BB962C8B-B14F-4D97-AF65-F5344CB8AC3E}">
        <p14:creationId xmlns:p14="http://schemas.microsoft.com/office/powerpoint/2010/main" val="2192579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Binomial Distribution</a:t>
            </a:r>
            <a:endParaRPr lang="en-US" b="1" dirty="0"/>
          </a:p>
        </p:txBody>
      </p:sp>
      <p:sp>
        <p:nvSpPr>
          <p:cNvPr id="3" name="Content Placeholder 2"/>
          <p:cNvSpPr>
            <a:spLocks noGrp="1"/>
          </p:cNvSpPr>
          <p:nvPr>
            <p:ph idx="1"/>
          </p:nvPr>
        </p:nvSpPr>
        <p:spPr>
          <a:xfrm>
            <a:off x="381000" y="914400"/>
            <a:ext cx="8610600" cy="4983163"/>
          </a:xfrm>
        </p:spPr>
        <p:txBody>
          <a:bodyPr/>
          <a:lstStyle/>
          <a:p>
            <a:pPr>
              <a:spcBef>
                <a:spcPts val="0"/>
              </a:spcBef>
              <a:spcAft>
                <a:spcPts val="1200"/>
              </a:spcAft>
            </a:pPr>
            <a:r>
              <a:rPr lang="en-US" altLang="en-US" sz="2200" b="1" dirty="0"/>
              <a:t>D</a:t>
            </a:r>
            <a:r>
              <a:rPr lang="en-US" altLang="en-US" sz="2200" b="1" dirty="0" smtClean="0"/>
              <a:t>iscrete </a:t>
            </a:r>
            <a:r>
              <a:rPr lang="en-US" altLang="en-US" sz="2200" b="1" dirty="0"/>
              <a:t>distribution constructed by determining the probabilities of </a:t>
            </a:r>
            <a:r>
              <a:rPr lang="en-US" altLang="en-US" sz="2200" b="1" i="1" dirty="0"/>
              <a:t>X</a:t>
            </a:r>
            <a:r>
              <a:rPr lang="en-US" altLang="en-US" sz="2200" b="1" dirty="0"/>
              <a:t> successes in </a:t>
            </a:r>
            <a:r>
              <a:rPr lang="en-US" altLang="en-US" sz="2200" b="1" i="1" dirty="0"/>
              <a:t>n</a:t>
            </a:r>
            <a:r>
              <a:rPr lang="en-US" altLang="en-US" sz="2200" b="1" dirty="0"/>
              <a:t> </a:t>
            </a:r>
            <a:r>
              <a:rPr lang="en-US" altLang="en-US" sz="2200" b="1" dirty="0" smtClean="0"/>
              <a:t>Bernoulli trials</a:t>
            </a:r>
            <a:r>
              <a:rPr lang="en-US" altLang="en-US" sz="2200" b="1" dirty="0"/>
              <a:t>.</a:t>
            </a:r>
          </a:p>
          <a:p>
            <a:pPr>
              <a:spcBef>
                <a:spcPts val="0"/>
              </a:spcBef>
              <a:spcAft>
                <a:spcPts val="1200"/>
              </a:spcAft>
            </a:pPr>
            <a:r>
              <a:rPr lang="en-US" sz="2200" b="1" dirty="0" smtClean="0"/>
              <a:t>Bernoulli trials</a:t>
            </a:r>
            <a:endParaRPr lang="en-US" sz="2200" b="1" dirty="0"/>
          </a:p>
          <a:p>
            <a:pPr marL="573088" lvl="1" indent="-231775">
              <a:spcBef>
                <a:spcPts val="0"/>
              </a:spcBef>
              <a:spcAft>
                <a:spcPts val="1200"/>
              </a:spcAft>
            </a:pPr>
            <a:r>
              <a:rPr lang="en-US" sz="2200" dirty="0"/>
              <a:t>O</a:t>
            </a:r>
            <a:r>
              <a:rPr lang="en-US" sz="2200" dirty="0" smtClean="0"/>
              <a:t>nly 2 possible outcomes (success, failure)</a:t>
            </a:r>
          </a:p>
          <a:p>
            <a:pPr marL="573088" lvl="1" indent="-231775">
              <a:spcBef>
                <a:spcPts val="0"/>
              </a:spcBef>
              <a:spcAft>
                <a:spcPts val="1200"/>
              </a:spcAft>
            </a:pPr>
            <a:r>
              <a:rPr lang="en-US" sz="2200" dirty="0" smtClean="0"/>
              <a:t>Probability of success (</a:t>
            </a:r>
            <a:r>
              <a:rPr lang="en-US" sz="2200" i="1" dirty="0" smtClean="0"/>
              <a:t>p</a:t>
            </a:r>
            <a:r>
              <a:rPr lang="en-US" sz="2200" dirty="0" smtClean="0"/>
              <a:t>) does not change from trial to trial</a:t>
            </a:r>
          </a:p>
          <a:p>
            <a:pPr marL="573088" lvl="1" indent="-231775">
              <a:spcBef>
                <a:spcPts val="0"/>
              </a:spcBef>
              <a:spcAft>
                <a:spcPts val="1200"/>
              </a:spcAft>
            </a:pPr>
            <a:r>
              <a:rPr lang="en-US" sz="2200" dirty="0"/>
              <a:t>T</a:t>
            </a:r>
            <a:r>
              <a:rPr lang="en-US" sz="2200" dirty="0" smtClean="0"/>
              <a:t>rials are independent</a:t>
            </a:r>
          </a:p>
          <a:p>
            <a:pPr>
              <a:spcBef>
                <a:spcPts val="0"/>
              </a:spcBef>
              <a:spcAft>
                <a:spcPts val="1200"/>
              </a:spcAft>
            </a:pPr>
            <a:r>
              <a:rPr lang="en-US" altLang="en-US" sz="2200" b="1" dirty="0" smtClean="0"/>
              <a:t>Normal </a:t>
            </a:r>
            <a:r>
              <a:rPr lang="en-US" altLang="en-US" sz="2200" b="1" dirty="0"/>
              <a:t>approximation </a:t>
            </a:r>
            <a:r>
              <a:rPr lang="en-US" altLang="en-US" sz="2200" b="1" dirty="0" smtClean="0"/>
              <a:t>when:</a:t>
            </a:r>
            <a:endParaRPr lang="en-US" altLang="en-US" sz="2200" b="1" dirty="0"/>
          </a:p>
          <a:p>
            <a:pPr marL="573088" lvl="1" indent="-231775">
              <a:spcBef>
                <a:spcPts val="0"/>
              </a:spcBef>
              <a:spcAft>
                <a:spcPts val="1200"/>
              </a:spcAft>
            </a:pPr>
            <a:r>
              <a:rPr lang="en-US" altLang="en-US" sz="2200" dirty="0"/>
              <a:t>N</a:t>
            </a:r>
            <a:r>
              <a:rPr lang="en-US" altLang="en-US" sz="2200" dirty="0" smtClean="0"/>
              <a:t>umber </a:t>
            </a:r>
            <a:r>
              <a:rPr lang="en-US" altLang="en-US" sz="2200" dirty="0"/>
              <a:t>of experiments (sample size) is </a:t>
            </a:r>
            <a:r>
              <a:rPr lang="en-US" altLang="en-US" sz="2200" dirty="0" smtClean="0"/>
              <a:t>large</a:t>
            </a:r>
            <a:endParaRPr lang="en-US" altLang="en-US" sz="2200" dirty="0"/>
          </a:p>
          <a:p>
            <a:pPr marL="573088" lvl="1" indent="-231775">
              <a:spcBef>
                <a:spcPts val="0"/>
              </a:spcBef>
              <a:spcAft>
                <a:spcPts val="1200"/>
              </a:spcAft>
            </a:pPr>
            <a:r>
              <a:rPr lang="en-US" altLang="en-US" sz="2200" dirty="0"/>
              <a:t>P</a:t>
            </a:r>
            <a:r>
              <a:rPr lang="en-US" altLang="en-US" sz="2200" dirty="0" smtClean="0"/>
              <a:t>robability </a:t>
            </a:r>
            <a:r>
              <a:rPr lang="en-US" altLang="en-US" sz="2200" dirty="0"/>
              <a:t>of </a:t>
            </a:r>
            <a:r>
              <a:rPr lang="en-US" altLang="en-US" sz="2200" dirty="0" smtClean="0"/>
              <a:t>success close </a:t>
            </a:r>
            <a:r>
              <a:rPr lang="en-US" altLang="en-US" sz="2200" dirty="0"/>
              <a:t>to </a:t>
            </a:r>
            <a:r>
              <a:rPr lang="en-US" altLang="en-US" sz="2200" dirty="0" smtClean="0"/>
              <a:t>0.5</a:t>
            </a:r>
          </a:p>
          <a:p>
            <a:pPr>
              <a:spcBef>
                <a:spcPts val="0"/>
              </a:spcBef>
              <a:spcAft>
                <a:spcPts val="1200"/>
              </a:spcAft>
            </a:pPr>
            <a:r>
              <a:rPr lang="en-US" altLang="en-US" sz="2200" b="1" dirty="0" smtClean="0"/>
              <a:t>Examples</a:t>
            </a:r>
          </a:p>
          <a:p>
            <a:pPr marL="573088" lvl="1" indent="-231775">
              <a:spcBef>
                <a:spcPts val="0"/>
              </a:spcBef>
              <a:spcAft>
                <a:spcPts val="1200"/>
              </a:spcAft>
            </a:pPr>
            <a:r>
              <a:rPr lang="en-US" altLang="en-US" sz="2000" dirty="0" smtClean="0"/>
              <a:t>Number of heads or tails in sequence of coin flips</a:t>
            </a:r>
          </a:p>
          <a:p>
            <a:pPr marL="573088" lvl="1" indent="-231775">
              <a:spcBef>
                <a:spcPts val="0"/>
              </a:spcBef>
              <a:spcAft>
                <a:spcPts val="1200"/>
              </a:spcAft>
            </a:pPr>
            <a:r>
              <a:rPr lang="en-US" altLang="en-US" sz="2000" dirty="0" smtClean="0"/>
              <a:t>Vote counts for two candidates in an election</a:t>
            </a:r>
          </a:p>
          <a:p>
            <a:pPr lvl="1">
              <a:spcBef>
                <a:spcPts val="0"/>
              </a:spcBef>
              <a:spcAft>
                <a:spcPts val="1200"/>
              </a:spcAft>
            </a:pPr>
            <a:endParaRPr lang="en-US" altLang="en-US" sz="2000" b="1" dirty="0"/>
          </a:p>
          <a:p>
            <a:pPr>
              <a:spcBef>
                <a:spcPts val="0"/>
              </a:spcBef>
              <a:spcAft>
                <a:spcPts val="1200"/>
              </a:spcAft>
            </a:pPr>
            <a:endParaRPr lang="en-US" altLang="en-US" sz="2200" dirty="0"/>
          </a:p>
          <a:p>
            <a:pPr>
              <a:spcBef>
                <a:spcPts val="0"/>
              </a:spcBef>
              <a:spcAft>
                <a:spcPts val="1200"/>
              </a:spcAft>
            </a:pPr>
            <a:endParaRPr lang="en-US" sz="2200" dirty="0" smtClean="0"/>
          </a:p>
        </p:txBody>
      </p:sp>
    </p:spTree>
    <p:extLst>
      <p:ext uri="{BB962C8B-B14F-4D97-AF65-F5344CB8AC3E}">
        <p14:creationId xmlns:p14="http://schemas.microsoft.com/office/powerpoint/2010/main" val="281312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2743200"/>
            <a:ext cx="8153400" cy="676687"/>
          </a:xfrm>
        </p:spPr>
        <p:txBody>
          <a:bodyPr/>
          <a:lstStyle/>
          <a:p>
            <a:r>
              <a:rPr lang="en-US" dirty="0" smtClean="0"/>
              <a:t>Statistical Concepts</a:t>
            </a:r>
            <a:endParaRPr lang="en-US" dirty="0"/>
          </a:p>
        </p:txBody>
      </p:sp>
    </p:spTree>
    <p:extLst>
      <p:ext uri="{BB962C8B-B14F-4D97-AF65-F5344CB8AC3E}">
        <p14:creationId xmlns:p14="http://schemas.microsoft.com/office/powerpoint/2010/main" val="3763639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Poisson Distribution</a:t>
            </a:r>
            <a:endParaRPr lang="en-US" b="1" dirty="0"/>
          </a:p>
        </p:txBody>
      </p:sp>
      <p:sp>
        <p:nvSpPr>
          <p:cNvPr id="4" name="Rectangle 5"/>
          <p:cNvSpPr txBox="1">
            <a:spLocks noChangeArrowheads="1"/>
          </p:cNvSpPr>
          <p:nvPr/>
        </p:nvSpPr>
        <p:spPr bwMode="auto">
          <a:xfrm>
            <a:off x="304800" y="914400"/>
            <a:ext cx="8458200" cy="4267200"/>
          </a:xfrm>
          <a:prstGeom prst="rect">
            <a:avLst/>
          </a:prstGeom>
          <a:noFill/>
          <a:ln w="9525">
            <a:noFill/>
            <a:miter lim="800000"/>
            <a:headEnd/>
            <a:tailEnd/>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488" tIns="44450" rIns="90488" bIns="44450" numCol="1" anchor="t" anchorCtr="0" compatLnSpc="1">
            <a:prstTxWarp prst="textNoShape">
              <a:avLst/>
            </a:prstTxWarp>
          </a:bodyPr>
          <a:lst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a:lstStyle>
          <a:p>
            <a:pPr>
              <a:spcBef>
                <a:spcPts val="0"/>
              </a:spcBef>
              <a:spcAft>
                <a:spcPts val="1800"/>
              </a:spcAft>
            </a:pPr>
            <a:r>
              <a:rPr lang="en-US" altLang="en-US" sz="2400" b="1" kern="0" dirty="0" smtClean="0"/>
              <a:t>Discrete distribution of counts of events per interval.</a:t>
            </a:r>
          </a:p>
          <a:p>
            <a:pPr marL="573088" lvl="1" indent="-231775">
              <a:spcBef>
                <a:spcPts val="0"/>
              </a:spcBef>
              <a:spcAft>
                <a:spcPts val="1800"/>
              </a:spcAft>
            </a:pPr>
            <a:r>
              <a:rPr lang="en-US" altLang="en-US" sz="2200" kern="0" dirty="0" smtClean="0"/>
              <a:t>Each event is independent of any other event.</a:t>
            </a:r>
          </a:p>
          <a:p>
            <a:pPr marL="573088" lvl="1" indent="-231775">
              <a:spcBef>
                <a:spcPts val="0"/>
              </a:spcBef>
              <a:spcAft>
                <a:spcPts val="1800"/>
              </a:spcAft>
            </a:pPr>
            <a:r>
              <a:rPr lang="en-US" altLang="en-US" sz="2200" kern="0" dirty="0"/>
              <a:t>N</a:t>
            </a:r>
            <a:r>
              <a:rPr lang="en-US" altLang="en-US" sz="2200" kern="0" dirty="0" smtClean="0"/>
              <a:t>umber of events in each interval can vary from zero to infinity.</a:t>
            </a:r>
          </a:p>
          <a:p>
            <a:pPr marL="573088" lvl="1" indent="-231775">
              <a:spcBef>
                <a:spcPts val="0"/>
              </a:spcBef>
              <a:spcAft>
                <a:spcPts val="1800"/>
              </a:spcAft>
            </a:pPr>
            <a:r>
              <a:rPr lang="en-US" altLang="en-US" sz="2200" kern="0" dirty="0" smtClean="0"/>
              <a:t>Probability of event in an interval is stable</a:t>
            </a:r>
          </a:p>
          <a:p>
            <a:pPr>
              <a:spcBef>
                <a:spcPts val="0"/>
              </a:spcBef>
              <a:spcAft>
                <a:spcPts val="1800"/>
              </a:spcAft>
            </a:pPr>
            <a:r>
              <a:rPr lang="en-US" altLang="en-US" sz="2400" b="1" dirty="0" smtClean="0"/>
              <a:t>Often used to model rare events</a:t>
            </a:r>
          </a:p>
          <a:p>
            <a:pPr>
              <a:spcBef>
                <a:spcPts val="0"/>
              </a:spcBef>
              <a:spcAft>
                <a:spcPts val="1800"/>
              </a:spcAft>
            </a:pPr>
            <a:r>
              <a:rPr lang="en-US" altLang="en-US" sz="2400" b="1" dirty="0" smtClean="0"/>
              <a:t>Examples</a:t>
            </a:r>
          </a:p>
          <a:p>
            <a:pPr marL="573088" lvl="1" indent="-231775">
              <a:spcBef>
                <a:spcPts val="0"/>
              </a:spcBef>
              <a:spcAft>
                <a:spcPts val="1800"/>
              </a:spcAft>
            </a:pPr>
            <a:r>
              <a:rPr lang="en-US" altLang="en-US" sz="2200" dirty="0"/>
              <a:t>Number of customers in an hour </a:t>
            </a:r>
          </a:p>
          <a:p>
            <a:pPr marL="573088" lvl="1" indent="-231775">
              <a:spcBef>
                <a:spcPts val="0"/>
              </a:spcBef>
              <a:spcAft>
                <a:spcPts val="1800"/>
              </a:spcAft>
            </a:pPr>
            <a:r>
              <a:rPr lang="en-US" altLang="en-US" sz="2200" dirty="0"/>
              <a:t>Daily number of accidents on stretch of </a:t>
            </a:r>
            <a:r>
              <a:rPr lang="en-US" altLang="en-US" sz="2200" dirty="0" smtClean="0"/>
              <a:t>highway</a:t>
            </a:r>
          </a:p>
          <a:p>
            <a:pPr marL="573088" lvl="1" indent="-231775">
              <a:spcBef>
                <a:spcPts val="0"/>
              </a:spcBef>
              <a:spcAft>
                <a:spcPts val="1800"/>
              </a:spcAft>
            </a:pPr>
            <a:r>
              <a:rPr lang="en-US" altLang="en-US" sz="2200" dirty="0" smtClean="0"/>
              <a:t>Number of typos in a book</a:t>
            </a:r>
          </a:p>
          <a:p>
            <a:pPr>
              <a:spcBef>
                <a:spcPts val="0"/>
              </a:spcBef>
              <a:spcAft>
                <a:spcPts val="1800"/>
              </a:spcAft>
            </a:pPr>
            <a:endParaRPr lang="en-US" altLang="en-US" sz="2400" b="1" kern="0" dirty="0" smtClean="0"/>
          </a:p>
        </p:txBody>
      </p:sp>
    </p:spTree>
    <p:extLst>
      <p:ext uri="{BB962C8B-B14F-4D97-AF65-F5344CB8AC3E}">
        <p14:creationId xmlns:p14="http://schemas.microsoft.com/office/powerpoint/2010/main" val="1904463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Discrete Distributions</a:t>
            </a:r>
            <a:endParaRPr lang="en-US" b="1" dirty="0"/>
          </a:p>
        </p:txBody>
      </p:sp>
      <p:sp>
        <p:nvSpPr>
          <p:cNvPr id="4" name="Rectangle 5"/>
          <p:cNvSpPr txBox="1">
            <a:spLocks noChangeArrowheads="1"/>
          </p:cNvSpPr>
          <p:nvPr/>
        </p:nvSpPr>
        <p:spPr bwMode="auto">
          <a:xfrm>
            <a:off x="304800" y="914400"/>
            <a:ext cx="8763000" cy="4267200"/>
          </a:xfrm>
          <a:prstGeom prst="rect">
            <a:avLst/>
          </a:prstGeom>
          <a:noFill/>
          <a:ln w="9525">
            <a:noFill/>
            <a:miter lim="800000"/>
            <a:headEnd/>
            <a:tailEnd/>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488" tIns="44450" rIns="90488" bIns="44450" numCol="1" anchor="t" anchorCtr="0" compatLnSpc="1">
            <a:prstTxWarp prst="textNoShape">
              <a:avLst/>
            </a:prstTxWarp>
          </a:bodyPr>
          <a:lst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a:lstStyle>
          <a:p>
            <a:pPr>
              <a:spcBef>
                <a:spcPts val="0"/>
              </a:spcBef>
              <a:spcAft>
                <a:spcPts val="1200"/>
              </a:spcAft>
            </a:pPr>
            <a:r>
              <a:rPr lang="en-US" altLang="en-US" sz="2200" b="1" kern="0" dirty="0" smtClean="0"/>
              <a:t>Negative Binomial Distribution</a:t>
            </a:r>
          </a:p>
          <a:p>
            <a:pPr lvl="1">
              <a:spcBef>
                <a:spcPts val="0"/>
              </a:spcBef>
              <a:spcAft>
                <a:spcPts val="1200"/>
              </a:spcAft>
            </a:pPr>
            <a:r>
              <a:rPr lang="en-US" altLang="en-US" sz="2200" kern="0" dirty="0" smtClean="0"/>
              <a:t>Bernoulli trials repeated independently until fixed number of successes (</a:t>
            </a:r>
            <a:r>
              <a:rPr lang="en-US" altLang="en-US" sz="2200" i="1" kern="0" dirty="0" smtClean="0"/>
              <a:t>k</a:t>
            </a:r>
            <a:r>
              <a:rPr lang="en-US" altLang="en-US" sz="2200" kern="0" dirty="0" smtClean="0"/>
              <a:t>) has occurred</a:t>
            </a:r>
          </a:p>
          <a:p>
            <a:pPr lvl="1">
              <a:spcBef>
                <a:spcPts val="0"/>
              </a:spcBef>
              <a:spcAft>
                <a:spcPts val="1200"/>
              </a:spcAft>
            </a:pPr>
            <a:r>
              <a:rPr lang="en-US" altLang="en-US" sz="2200" kern="0" dirty="0"/>
              <a:t>X</a:t>
            </a:r>
            <a:r>
              <a:rPr lang="en-US" altLang="en-US" sz="2200" kern="0" dirty="0" smtClean="0"/>
              <a:t> = trial on which </a:t>
            </a:r>
            <a:r>
              <a:rPr lang="en-US" altLang="en-US" sz="2200" i="1" kern="0" dirty="0" smtClean="0"/>
              <a:t>k</a:t>
            </a:r>
            <a:r>
              <a:rPr lang="en-US" altLang="en-US" sz="2200" kern="0" baseline="30000" dirty="0" smtClean="0"/>
              <a:t>th</a:t>
            </a:r>
            <a:r>
              <a:rPr lang="en-US" altLang="en-US" sz="2200" kern="0" dirty="0" smtClean="0"/>
              <a:t> success occurs</a:t>
            </a:r>
          </a:p>
          <a:p>
            <a:pPr>
              <a:spcBef>
                <a:spcPts val="0"/>
              </a:spcBef>
              <a:spcAft>
                <a:spcPts val="1200"/>
              </a:spcAft>
            </a:pPr>
            <a:r>
              <a:rPr lang="en-US" altLang="en-US" sz="2200" b="1" kern="0" dirty="0" smtClean="0"/>
              <a:t>Geometric Distribution</a:t>
            </a:r>
          </a:p>
          <a:p>
            <a:pPr lvl="1">
              <a:spcBef>
                <a:spcPts val="0"/>
              </a:spcBef>
              <a:spcAft>
                <a:spcPts val="1200"/>
              </a:spcAft>
            </a:pPr>
            <a:r>
              <a:rPr lang="en-US" altLang="en-US" sz="2200" kern="0" dirty="0" smtClean="0"/>
              <a:t>Bernoulli trials repeated independently until 1</a:t>
            </a:r>
            <a:r>
              <a:rPr lang="en-US" altLang="en-US" sz="2200" kern="0" baseline="30000" dirty="0" smtClean="0"/>
              <a:t>st</a:t>
            </a:r>
            <a:r>
              <a:rPr lang="en-US" altLang="en-US" sz="2200" kern="0" dirty="0" smtClean="0"/>
              <a:t> success occurs</a:t>
            </a:r>
          </a:p>
          <a:p>
            <a:pPr lvl="1">
              <a:spcBef>
                <a:spcPts val="0"/>
              </a:spcBef>
              <a:spcAft>
                <a:spcPts val="1200"/>
              </a:spcAft>
            </a:pPr>
            <a:r>
              <a:rPr lang="en-US" altLang="en-US" sz="2200" kern="0" dirty="0" smtClean="0"/>
              <a:t>X = trial on which 1</a:t>
            </a:r>
            <a:r>
              <a:rPr lang="en-US" altLang="en-US" sz="2200" kern="0" baseline="30000" dirty="0" smtClean="0"/>
              <a:t>st</a:t>
            </a:r>
            <a:r>
              <a:rPr lang="en-US" altLang="en-US" sz="2200" kern="0" dirty="0" smtClean="0"/>
              <a:t> success occurs</a:t>
            </a:r>
          </a:p>
          <a:p>
            <a:pPr>
              <a:spcBef>
                <a:spcPts val="0"/>
              </a:spcBef>
              <a:spcAft>
                <a:spcPts val="1200"/>
              </a:spcAft>
            </a:pPr>
            <a:r>
              <a:rPr lang="en-US" altLang="en-US" sz="2200" b="1" kern="0" dirty="0" smtClean="0"/>
              <a:t>Hyper-Geometric Distribution</a:t>
            </a:r>
          </a:p>
          <a:p>
            <a:pPr lvl="1">
              <a:spcBef>
                <a:spcPts val="0"/>
              </a:spcBef>
              <a:spcAft>
                <a:spcPts val="1200"/>
              </a:spcAft>
            </a:pPr>
            <a:r>
              <a:rPr lang="en-US" altLang="en-US" sz="2200" dirty="0" smtClean="0"/>
              <a:t>Similar to Binomial</a:t>
            </a:r>
          </a:p>
          <a:p>
            <a:pPr lvl="1">
              <a:spcBef>
                <a:spcPts val="0"/>
              </a:spcBef>
              <a:spcAft>
                <a:spcPts val="1200"/>
              </a:spcAft>
            </a:pPr>
            <a:r>
              <a:rPr lang="en-US" altLang="en-US" sz="2200" dirty="0" smtClean="0"/>
              <a:t>X = number of successes in n trials</a:t>
            </a:r>
          </a:p>
          <a:p>
            <a:pPr lvl="1">
              <a:spcBef>
                <a:spcPts val="0"/>
              </a:spcBef>
              <a:spcAft>
                <a:spcPts val="1200"/>
              </a:spcAft>
            </a:pPr>
            <a:r>
              <a:rPr lang="en-US" altLang="en-US" sz="2200" dirty="0" smtClean="0"/>
              <a:t>Sampling </a:t>
            </a:r>
            <a:r>
              <a:rPr lang="en-US" altLang="en-US" sz="2200" dirty="0"/>
              <a:t>is done </a:t>
            </a:r>
            <a:r>
              <a:rPr lang="en-US" altLang="en-US" sz="2200" i="1" dirty="0"/>
              <a:t>without </a:t>
            </a:r>
            <a:r>
              <a:rPr lang="en-US" altLang="en-US" sz="2200" i="1" dirty="0" smtClean="0"/>
              <a:t>replacement</a:t>
            </a:r>
            <a:endParaRPr lang="en-US" altLang="en-US" sz="2200" dirty="0"/>
          </a:p>
          <a:p>
            <a:pPr lvl="1">
              <a:spcBef>
                <a:spcPts val="0"/>
              </a:spcBef>
              <a:spcAft>
                <a:spcPts val="1200"/>
              </a:spcAft>
            </a:pPr>
            <a:r>
              <a:rPr lang="en-US" altLang="en-US" sz="2200" dirty="0" smtClean="0"/>
              <a:t>Trials </a:t>
            </a:r>
            <a:r>
              <a:rPr lang="en-US" altLang="en-US" sz="2200" dirty="0"/>
              <a:t>are not </a:t>
            </a:r>
            <a:r>
              <a:rPr lang="en-US" altLang="en-US" sz="2200" dirty="0" smtClean="0"/>
              <a:t>independent</a:t>
            </a:r>
            <a:endParaRPr lang="en-US" altLang="en-US" sz="2200" dirty="0"/>
          </a:p>
        </p:txBody>
      </p:sp>
    </p:spTree>
    <p:extLst>
      <p:ext uri="{BB962C8B-B14F-4D97-AF65-F5344CB8AC3E}">
        <p14:creationId xmlns:p14="http://schemas.microsoft.com/office/powerpoint/2010/main" val="7032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Uniform Distribution</a:t>
            </a:r>
            <a:endParaRPr lang="en-US" b="1" dirty="0"/>
          </a:p>
        </p:txBody>
      </p:sp>
      <p:sp>
        <p:nvSpPr>
          <p:cNvPr id="3" name="Content Placeholder 2"/>
          <p:cNvSpPr>
            <a:spLocks noGrp="1"/>
          </p:cNvSpPr>
          <p:nvPr>
            <p:ph idx="1"/>
          </p:nvPr>
        </p:nvSpPr>
        <p:spPr>
          <a:xfrm>
            <a:off x="457200" y="1143000"/>
            <a:ext cx="3886200" cy="4983163"/>
          </a:xfrm>
        </p:spPr>
        <p:txBody>
          <a:bodyPr/>
          <a:lstStyle/>
          <a:p>
            <a:pPr>
              <a:spcBef>
                <a:spcPts val="0"/>
              </a:spcBef>
              <a:spcAft>
                <a:spcPts val="1800"/>
              </a:spcAft>
            </a:pPr>
            <a:r>
              <a:rPr lang="en-US" altLang="en-US" b="1" dirty="0"/>
              <a:t>Equally </a:t>
            </a:r>
            <a:r>
              <a:rPr lang="en-US" altLang="en-US" b="1" dirty="0" smtClean="0"/>
              <a:t>likely probability of </a:t>
            </a:r>
            <a:r>
              <a:rPr lang="en-US" altLang="en-US" b="1" dirty="0"/>
              <a:t>values between a maximum and a minimum </a:t>
            </a:r>
          </a:p>
          <a:p>
            <a:pPr>
              <a:spcBef>
                <a:spcPts val="0"/>
              </a:spcBef>
              <a:spcAft>
                <a:spcPts val="1800"/>
              </a:spcAft>
            </a:pPr>
            <a:r>
              <a:rPr lang="en-US" altLang="en-US" b="1" dirty="0" smtClean="0"/>
              <a:t>Mean </a:t>
            </a:r>
            <a:r>
              <a:rPr lang="en-US" altLang="en-US" b="1" dirty="0"/>
              <a:t>= (</a:t>
            </a:r>
            <a:r>
              <a:rPr lang="en-US" altLang="en-US" b="1" dirty="0" err="1"/>
              <a:t>b+a</a:t>
            </a:r>
            <a:r>
              <a:rPr lang="en-US" altLang="en-US" b="1" dirty="0"/>
              <a:t>)/2</a:t>
            </a:r>
          </a:p>
          <a:p>
            <a:pPr>
              <a:spcBef>
                <a:spcPts val="0"/>
              </a:spcBef>
              <a:spcAft>
                <a:spcPts val="1800"/>
              </a:spcAft>
            </a:pPr>
            <a:r>
              <a:rPr lang="en-US" altLang="en-US" b="1" dirty="0" smtClean="0"/>
              <a:t>Variance </a:t>
            </a:r>
            <a:r>
              <a:rPr lang="en-US" altLang="en-US" b="1" dirty="0"/>
              <a:t>= (b-a)</a:t>
            </a:r>
            <a:r>
              <a:rPr lang="en-US" altLang="en-US" b="1" baseline="30000" dirty="0"/>
              <a:t>2</a:t>
            </a:r>
            <a:r>
              <a:rPr lang="en-US" altLang="en-US" b="1" dirty="0"/>
              <a:t>/12</a:t>
            </a:r>
          </a:p>
          <a:p>
            <a:pPr>
              <a:spcBef>
                <a:spcPts val="0"/>
              </a:spcBef>
              <a:spcAft>
                <a:spcPts val="1800"/>
              </a:spcAft>
            </a:pPr>
            <a:r>
              <a:rPr lang="en-US" altLang="en-US" b="1" dirty="0" smtClean="0"/>
              <a:t>‘</a:t>
            </a:r>
            <a:r>
              <a:rPr lang="en-US" altLang="en-US" b="1" dirty="0"/>
              <a:t>a’  is a location parameter</a:t>
            </a:r>
          </a:p>
          <a:p>
            <a:pPr>
              <a:spcBef>
                <a:spcPts val="0"/>
              </a:spcBef>
              <a:spcAft>
                <a:spcPts val="1800"/>
              </a:spcAft>
            </a:pPr>
            <a:r>
              <a:rPr lang="en-US" altLang="en-US" b="1" dirty="0" smtClean="0"/>
              <a:t>‘</a:t>
            </a:r>
            <a:r>
              <a:rPr lang="en-US" altLang="en-US" b="1" dirty="0"/>
              <a:t>b-a’ is a scale parameter</a:t>
            </a:r>
          </a:p>
          <a:p>
            <a:pPr>
              <a:spcBef>
                <a:spcPts val="0"/>
              </a:spcBef>
              <a:spcAft>
                <a:spcPts val="1800"/>
              </a:spcAft>
            </a:pPr>
            <a:r>
              <a:rPr lang="en-US" altLang="en-US" b="1" dirty="0"/>
              <a:t>N</a:t>
            </a:r>
            <a:r>
              <a:rPr lang="en-US" altLang="en-US" b="1" dirty="0" smtClean="0"/>
              <a:t>o </a:t>
            </a:r>
            <a:r>
              <a:rPr lang="en-US" altLang="en-US" b="1" dirty="0"/>
              <a:t>shape parameter</a:t>
            </a:r>
          </a:p>
          <a:p>
            <a:pPr>
              <a:spcBef>
                <a:spcPts val="0"/>
              </a:spcBef>
              <a:spcAft>
                <a:spcPts val="1800"/>
              </a:spcAft>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1" y="1149096"/>
            <a:ext cx="4114800" cy="3575304"/>
          </a:xfrm>
          <a:prstGeom prst="rect">
            <a:avLst/>
          </a:prstGeom>
        </p:spPr>
      </p:pic>
    </p:spTree>
    <p:extLst>
      <p:ext uri="{BB962C8B-B14F-4D97-AF65-F5344CB8AC3E}">
        <p14:creationId xmlns:p14="http://schemas.microsoft.com/office/powerpoint/2010/main" val="181916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Normal Distribution</a:t>
            </a:r>
            <a:endParaRPr lang="en-US" b="1" dirty="0"/>
          </a:p>
        </p:txBody>
      </p:sp>
      <p:sp>
        <p:nvSpPr>
          <p:cNvPr id="3" name="Content Placeholder 2"/>
          <p:cNvSpPr>
            <a:spLocks noGrp="1"/>
          </p:cNvSpPr>
          <p:nvPr>
            <p:ph idx="1"/>
          </p:nvPr>
        </p:nvSpPr>
        <p:spPr>
          <a:xfrm>
            <a:off x="457199" y="4495799"/>
            <a:ext cx="8229600" cy="2590800"/>
          </a:xfrm>
        </p:spPr>
        <p:txBody>
          <a:bodyPr/>
          <a:lstStyle/>
          <a:p>
            <a:pPr>
              <a:spcBef>
                <a:spcPts val="0"/>
              </a:spcBef>
              <a:spcAft>
                <a:spcPts val="1200"/>
              </a:spcAft>
              <a:defRPr/>
            </a:pPr>
            <a:r>
              <a:rPr lang="en-US" altLang="en-US" b="1" dirty="0" smtClean="0"/>
              <a:t>Most </a:t>
            </a:r>
            <a:r>
              <a:rPr lang="en-US" altLang="en-US" b="1" dirty="0"/>
              <a:t>important </a:t>
            </a:r>
            <a:r>
              <a:rPr lang="en-US" altLang="en-US" b="1" dirty="0" smtClean="0"/>
              <a:t>distribution</a:t>
            </a:r>
          </a:p>
          <a:p>
            <a:pPr>
              <a:spcBef>
                <a:spcPts val="0"/>
              </a:spcBef>
              <a:spcAft>
                <a:spcPts val="1200"/>
              </a:spcAft>
              <a:defRPr/>
            </a:pPr>
            <a:r>
              <a:rPr lang="en-US" altLang="en-US" b="1" dirty="0"/>
              <a:t>F</a:t>
            </a:r>
            <a:r>
              <a:rPr lang="en-US" altLang="en-US" b="1" dirty="0" smtClean="0"/>
              <a:t>requently </a:t>
            </a:r>
            <a:r>
              <a:rPr lang="en-US" altLang="en-US" b="1" dirty="0"/>
              <a:t>called </a:t>
            </a:r>
            <a:r>
              <a:rPr lang="en-US" altLang="en-US" b="1" dirty="0" smtClean="0"/>
              <a:t>Gaussian distribution </a:t>
            </a:r>
            <a:r>
              <a:rPr lang="en-US" altLang="en-US" b="1" dirty="0"/>
              <a:t> </a:t>
            </a:r>
          </a:p>
          <a:p>
            <a:pPr>
              <a:spcBef>
                <a:spcPts val="0"/>
              </a:spcBef>
              <a:spcAft>
                <a:spcPts val="1200"/>
              </a:spcAft>
              <a:defRPr/>
            </a:pPr>
            <a:r>
              <a:rPr lang="en-US" altLang="en-US" b="1" dirty="0" smtClean="0"/>
              <a:t>“Bell Shaped”, </a:t>
            </a:r>
            <a:r>
              <a:rPr lang="en-US" altLang="en-US" b="1" dirty="0"/>
              <a:t>s</a:t>
            </a:r>
            <a:r>
              <a:rPr lang="en-US" altLang="en-US" b="1" dirty="0" smtClean="0"/>
              <a:t>ymmetrical around mean</a:t>
            </a:r>
          </a:p>
          <a:p>
            <a:pPr>
              <a:spcBef>
                <a:spcPts val="0"/>
              </a:spcBef>
              <a:spcAft>
                <a:spcPts val="1200"/>
              </a:spcAft>
              <a:defRPr/>
            </a:pPr>
            <a:r>
              <a:rPr lang="en-US" altLang="en-US" b="1" dirty="0" smtClean="0"/>
              <a:t>Mean, median and mode are equal (mean is best)</a:t>
            </a:r>
          </a:p>
        </p:txBody>
      </p:sp>
      <p:pic>
        <p:nvPicPr>
          <p:cNvPr id="7" name="Picture 6"/>
          <p:cNvPicPr>
            <a:picLocks noChangeAspect="1"/>
          </p:cNvPicPr>
          <p:nvPr/>
        </p:nvPicPr>
        <p:blipFill>
          <a:blip r:embed="rId2"/>
          <a:stretch>
            <a:fillRect/>
          </a:stretch>
        </p:blipFill>
        <p:spPr>
          <a:xfrm>
            <a:off x="1631950" y="826769"/>
            <a:ext cx="5880099" cy="3528060"/>
          </a:xfrm>
          <a:prstGeom prst="rect">
            <a:avLst/>
          </a:prstGeom>
        </p:spPr>
      </p:pic>
    </p:spTree>
    <p:extLst>
      <p:ext uri="{BB962C8B-B14F-4D97-AF65-F5344CB8AC3E}">
        <p14:creationId xmlns:p14="http://schemas.microsoft.com/office/powerpoint/2010/main" val="2937005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Standard Normal Distribution</a:t>
            </a:r>
            <a:endParaRPr lang="en-US" b="1" dirty="0"/>
          </a:p>
        </p:txBody>
      </p:sp>
      <p:sp>
        <p:nvSpPr>
          <p:cNvPr id="3" name="Content Placeholder 2"/>
          <p:cNvSpPr>
            <a:spLocks noGrp="1"/>
          </p:cNvSpPr>
          <p:nvPr>
            <p:ph idx="1"/>
          </p:nvPr>
        </p:nvSpPr>
        <p:spPr>
          <a:xfrm>
            <a:off x="374978" y="838200"/>
            <a:ext cx="8616622" cy="4983163"/>
          </a:xfrm>
        </p:spPr>
        <p:txBody>
          <a:bodyPr/>
          <a:lstStyle/>
          <a:p>
            <a:pPr>
              <a:spcBef>
                <a:spcPts val="0"/>
              </a:spcBef>
              <a:spcAft>
                <a:spcPts val="1200"/>
              </a:spcAft>
            </a:pPr>
            <a:r>
              <a:rPr lang="en-US" b="1" dirty="0" smtClean="0"/>
              <a:t>Normal distribution with mean of zero and standard deviation of 1</a:t>
            </a:r>
          </a:p>
          <a:p>
            <a:pPr>
              <a:spcBef>
                <a:spcPts val="0"/>
              </a:spcBef>
              <a:spcAft>
                <a:spcPts val="1200"/>
              </a:spcAft>
            </a:pPr>
            <a:r>
              <a:rPr lang="en-US" b="1" dirty="0" smtClean="0"/>
              <a:t>Sometimes it is helpful to be able to know where the values is located relative to the mean and/or relative to other values</a:t>
            </a:r>
            <a:endParaRPr lang="en-US" dirty="0" smtClean="0"/>
          </a:p>
          <a:p>
            <a:pPr>
              <a:spcBef>
                <a:spcPts val="0"/>
              </a:spcBef>
              <a:spcAft>
                <a:spcPts val="1200"/>
              </a:spcAft>
            </a:pPr>
            <a:r>
              <a:rPr lang="en-US" b="1" dirty="0" smtClean="0"/>
              <a:t>Z-scores</a:t>
            </a:r>
          </a:p>
          <a:p>
            <a:pPr lvl="1">
              <a:spcBef>
                <a:spcPts val="0"/>
              </a:spcBef>
              <a:spcAft>
                <a:spcPts val="1200"/>
              </a:spcAft>
            </a:pPr>
            <a:r>
              <a:rPr lang="en-US" sz="2000" dirty="0" smtClean="0"/>
              <a:t>Sign indicates if value is located above (+) or below (-) the mean</a:t>
            </a:r>
          </a:p>
          <a:p>
            <a:pPr lvl="1">
              <a:spcBef>
                <a:spcPts val="0"/>
              </a:spcBef>
              <a:spcAft>
                <a:spcPts val="1200"/>
              </a:spcAft>
            </a:pPr>
            <a:r>
              <a:rPr lang="en-US" sz="2000" dirty="0"/>
              <a:t>C</a:t>
            </a:r>
            <a:r>
              <a:rPr lang="en-US" sz="2000" dirty="0" smtClean="0"/>
              <a:t>orresponds to number of standard deviations from the mean</a:t>
            </a:r>
          </a:p>
          <a:p>
            <a:pPr marL="222250" lvl="1" indent="0">
              <a:spcBef>
                <a:spcPts val="0"/>
              </a:spcBef>
              <a:spcAft>
                <a:spcPts val="1200"/>
              </a:spcAft>
              <a:buNone/>
            </a:pPr>
            <a:endParaRPr lang="en-US" sz="2000" dirty="0"/>
          </a:p>
        </p:txBody>
      </p:sp>
      <p:pic>
        <p:nvPicPr>
          <p:cNvPr id="4" name="Picture 3"/>
          <p:cNvPicPr>
            <a:picLocks noChangeAspect="1"/>
          </p:cNvPicPr>
          <p:nvPr/>
        </p:nvPicPr>
        <p:blipFill>
          <a:blip r:embed="rId2"/>
          <a:stretch>
            <a:fillRect/>
          </a:stretch>
        </p:blipFill>
        <p:spPr>
          <a:xfrm>
            <a:off x="150819" y="3733800"/>
            <a:ext cx="8840781" cy="2844687"/>
          </a:xfrm>
          <a:prstGeom prst="rect">
            <a:avLst/>
          </a:prstGeom>
        </p:spPr>
      </p:pic>
      <p:pic>
        <p:nvPicPr>
          <p:cNvPr id="6" name="Picture 5"/>
          <p:cNvPicPr>
            <a:picLocks noChangeAspect="1"/>
          </p:cNvPicPr>
          <p:nvPr/>
        </p:nvPicPr>
        <p:blipFill>
          <a:blip r:embed="rId3"/>
          <a:stretch>
            <a:fillRect/>
          </a:stretch>
        </p:blipFill>
        <p:spPr>
          <a:xfrm>
            <a:off x="3733800" y="4495800"/>
            <a:ext cx="1626143" cy="757701"/>
          </a:xfrm>
          <a:prstGeom prst="rect">
            <a:avLst/>
          </a:prstGeom>
        </p:spPr>
      </p:pic>
    </p:spTree>
    <p:extLst>
      <p:ext uri="{BB962C8B-B14F-4D97-AF65-F5344CB8AC3E}">
        <p14:creationId xmlns:p14="http://schemas.microsoft.com/office/powerpoint/2010/main" val="3855097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Empirical Rule</a:t>
            </a:r>
            <a:endParaRPr lang="en-US" b="1" dirty="0"/>
          </a:p>
        </p:txBody>
      </p:sp>
      <p:pic>
        <p:nvPicPr>
          <p:cNvPr id="4" name="Picture 2" descr="F01_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799"/>
            <a:ext cx="9144001" cy="619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0229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Char char="•"/>
              <a:defRPr>
                <a:solidFill>
                  <a:schemeClr val="tx1"/>
                </a:solidFill>
                <a:latin typeface="Calibri" panose="020F0502020204030204" pitchFamily="34" charset="0"/>
              </a:defRPr>
            </a:lvl1pPr>
            <a:lvl2pPr marL="742950" indent="-285750">
              <a:spcBef>
                <a:spcPct val="20000"/>
              </a:spcBef>
              <a:buChar char="–"/>
              <a:defRPr sz="16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600">
                <a:solidFill>
                  <a:schemeClr val="tx1"/>
                </a:solidFill>
                <a:latin typeface="Calibri" panose="020F0502020204030204" pitchFamily="34" charset="0"/>
              </a:defRPr>
            </a:lvl9pPr>
          </a:lstStyle>
          <a:p>
            <a:pPr>
              <a:spcBef>
                <a:spcPct val="0"/>
              </a:spcBef>
              <a:buClrTx/>
              <a:buFontTx/>
              <a:buNone/>
            </a:pPr>
            <a:fld id="{36F4C2A8-F999-47C4-ACA4-3444FE3131CA}" type="slidenum">
              <a:rPr lang="en-GB" altLang="en-US"/>
              <a:pPr>
                <a:spcBef>
                  <a:spcPct val="0"/>
                </a:spcBef>
                <a:buClrTx/>
                <a:buFontTx/>
                <a:buNone/>
              </a:pPr>
              <a:t>26</a:t>
            </a:fld>
            <a:endParaRPr lang="en-GB" altLang="en-US"/>
          </a:p>
        </p:txBody>
      </p:sp>
      <p:sp>
        <p:nvSpPr>
          <p:cNvPr id="45059" name="Rectangle 2"/>
          <p:cNvSpPr>
            <a:spLocks noGrp="1" noChangeArrowheads="1"/>
          </p:cNvSpPr>
          <p:nvPr>
            <p:ph type="title"/>
          </p:nvPr>
        </p:nvSpPr>
        <p:spPr/>
        <p:txBody>
          <a:bodyPr/>
          <a:lstStyle/>
          <a:p>
            <a:pPr eaLnBrk="1" hangingPunct="1"/>
            <a:r>
              <a:rPr lang="en-GB" altLang="en-US" b="1" dirty="0" smtClean="0"/>
              <a:t>Properties of the Normal </a:t>
            </a:r>
            <a:r>
              <a:rPr lang="en-GB" altLang="en-US" b="1" dirty="0"/>
              <a:t>D</a:t>
            </a:r>
            <a:r>
              <a:rPr lang="en-GB" altLang="en-US" b="1" dirty="0" smtClean="0"/>
              <a:t>istribution</a:t>
            </a:r>
            <a:endParaRPr lang="en-US" altLang="en-US" b="1" dirty="0" smtClean="0"/>
          </a:p>
        </p:txBody>
      </p:sp>
      <p:sp>
        <p:nvSpPr>
          <p:cNvPr id="45060" name="Rectangle 3"/>
          <p:cNvSpPr>
            <a:spLocks noGrp="1" noChangeArrowheads="1"/>
          </p:cNvSpPr>
          <p:nvPr>
            <p:ph type="body" idx="1"/>
          </p:nvPr>
        </p:nvSpPr>
        <p:spPr>
          <a:xfrm>
            <a:off x="457201" y="1066800"/>
            <a:ext cx="8229600" cy="4983163"/>
          </a:xfrm>
        </p:spPr>
        <p:txBody>
          <a:bodyPr/>
          <a:lstStyle/>
          <a:p>
            <a:pPr eaLnBrk="1" hangingPunct="1"/>
            <a:r>
              <a:rPr lang="en-GB" altLang="en-US" sz="2400" b="1" dirty="0"/>
              <a:t>S</a:t>
            </a:r>
            <a:r>
              <a:rPr lang="en-GB" altLang="en-US" sz="2400" b="1" dirty="0" smtClean="0"/>
              <a:t>um of two normal random variables also follows normal distribution</a:t>
            </a:r>
          </a:p>
          <a:p>
            <a:pPr eaLnBrk="1" hangingPunct="1"/>
            <a:endParaRPr lang="en-GB" altLang="en-US" sz="2400" dirty="0" smtClean="0"/>
          </a:p>
          <a:p>
            <a:pPr eaLnBrk="1" hangingPunct="1"/>
            <a:endParaRPr lang="en-GB" altLang="en-US" sz="2400" dirty="0" smtClean="0"/>
          </a:p>
          <a:p>
            <a:pPr eaLnBrk="1" hangingPunct="1"/>
            <a:endParaRPr lang="en-GB" altLang="en-US" sz="2400" dirty="0" smtClean="0"/>
          </a:p>
          <a:p>
            <a:pPr marL="0" indent="0" eaLnBrk="1" hangingPunct="1">
              <a:buNone/>
            </a:pPr>
            <a:endParaRPr lang="en-GB" altLang="en-US" sz="2400" dirty="0" smtClean="0"/>
          </a:p>
          <a:p>
            <a:pPr eaLnBrk="1" hangingPunct="1"/>
            <a:r>
              <a:rPr lang="en-GB" altLang="en-US" sz="2400" b="1" dirty="0" smtClean="0"/>
              <a:t>Linear transformations of normal random variables also result in normal random variables</a:t>
            </a:r>
          </a:p>
        </p:txBody>
      </p:sp>
      <p:graphicFrame>
        <p:nvGraphicFramePr>
          <p:cNvPr id="45061" name="Object 2"/>
          <p:cNvGraphicFramePr>
            <a:graphicFrameLocks noChangeAspect="1"/>
          </p:cNvGraphicFramePr>
          <p:nvPr>
            <p:extLst>
              <p:ext uri="{D42A27DB-BD31-4B8C-83A1-F6EECF244321}">
                <p14:modId xmlns:p14="http://schemas.microsoft.com/office/powerpoint/2010/main" val="913616190"/>
              </p:ext>
            </p:extLst>
          </p:nvPr>
        </p:nvGraphicFramePr>
        <p:xfrm>
          <a:off x="2667000" y="1962944"/>
          <a:ext cx="3278187" cy="1474787"/>
        </p:xfrm>
        <a:graphic>
          <a:graphicData uri="http://schemas.openxmlformats.org/presentationml/2006/ole">
            <mc:AlternateContent xmlns:mc="http://schemas.openxmlformats.org/markup-compatibility/2006">
              <mc:Choice xmlns:v="urn:schemas-microsoft-com:vml" Requires="v">
                <p:oleObj spid="_x0000_s21654" name="Equation" r:id="rId3" imgW="1638300" imgH="736600" progId="Equation.3">
                  <p:embed/>
                </p:oleObj>
              </mc:Choice>
              <mc:Fallback>
                <p:oleObj name="Equation" r:id="rId3" imgW="1638300" imgH="736600" progId="Equation.3">
                  <p:embed/>
                  <p:pic>
                    <p:nvPicPr>
                      <p:cNvPr id="4506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962944"/>
                        <a:ext cx="3278187" cy="1474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2" name="Object 3"/>
          <p:cNvGraphicFramePr>
            <a:graphicFrameLocks noChangeAspect="1"/>
          </p:cNvGraphicFramePr>
          <p:nvPr>
            <p:extLst>
              <p:ext uri="{D42A27DB-BD31-4B8C-83A1-F6EECF244321}">
                <p14:modId xmlns:p14="http://schemas.microsoft.com/office/powerpoint/2010/main" val="869666154"/>
              </p:ext>
            </p:extLst>
          </p:nvPr>
        </p:nvGraphicFramePr>
        <p:xfrm>
          <a:off x="2667000" y="4625975"/>
          <a:ext cx="2566987" cy="1423988"/>
        </p:xfrm>
        <a:graphic>
          <a:graphicData uri="http://schemas.openxmlformats.org/presentationml/2006/ole">
            <mc:AlternateContent xmlns:mc="http://schemas.openxmlformats.org/markup-compatibility/2006">
              <mc:Choice xmlns:v="urn:schemas-microsoft-com:vml" Requires="v">
                <p:oleObj spid="_x0000_s21655" name="Equation" r:id="rId5" imgW="1282700" imgH="711200" progId="Equation.3">
                  <p:embed/>
                </p:oleObj>
              </mc:Choice>
              <mc:Fallback>
                <p:oleObj name="Equation" r:id="rId5" imgW="1282700" imgH="711200" progId="Equation.3">
                  <p:embed/>
                  <p:pic>
                    <p:nvPicPr>
                      <p:cNvPr id="4506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625975"/>
                        <a:ext cx="2566987" cy="1423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764846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Variations of Normal Distribution</a:t>
            </a:r>
            <a:endParaRPr lang="en-US" b="1" dirty="0"/>
          </a:p>
        </p:txBody>
      </p:sp>
      <p:pic>
        <p:nvPicPr>
          <p:cNvPr id="4" name="Picture 3"/>
          <p:cNvPicPr>
            <a:picLocks noChangeAspect="1"/>
          </p:cNvPicPr>
          <p:nvPr/>
        </p:nvPicPr>
        <p:blipFill>
          <a:blip r:embed="rId2"/>
          <a:stretch>
            <a:fillRect/>
          </a:stretch>
        </p:blipFill>
        <p:spPr>
          <a:xfrm>
            <a:off x="176277" y="838200"/>
            <a:ext cx="8791448" cy="5867400"/>
          </a:xfrm>
          <a:prstGeom prst="rect">
            <a:avLst/>
          </a:prstGeom>
        </p:spPr>
      </p:pic>
    </p:spTree>
    <p:extLst>
      <p:ext uri="{BB962C8B-B14F-4D97-AF65-F5344CB8AC3E}">
        <p14:creationId xmlns:p14="http://schemas.microsoft.com/office/powerpoint/2010/main" val="2579040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Relationship Among </a:t>
            </a:r>
            <a:r>
              <a:rPr lang="en-US" b="1" dirty="0" smtClean="0"/>
              <a:t>Measures </a:t>
            </a:r>
            <a:r>
              <a:rPr lang="en-US" b="1" dirty="0"/>
              <a:t>of Central Tendency</a:t>
            </a:r>
          </a:p>
        </p:txBody>
      </p:sp>
      <p:pic>
        <p:nvPicPr>
          <p:cNvPr id="4" name="Content Placeholder 3" descr="fg04_00900"/>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43579" y="1447800"/>
            <a:ext cx="8856843" cy="4552856"/>
          </a:xfrm>
        </p:spPr>
      </p:pic>
    </p:spTree>
    <p:extLst>
      <p:ext uri="{BB962C8B-B14F-4D97-AF65-F5344CB8AC3E}">
        <p14:creationId xmlns:p14="http://schemas.microsoft.com/office/powerpoint/2010/main" val="523904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“Children” of the Normal Distribution</a:t>
            </a:r>
            <a:endParaRPr lang="en-US" dirty="0"/>
          </a:p>
        </p:txBody>
      </p:sp>
      <p:pic>
        <p:nvPicPr>
          <p:cNvPr id="68610" name="Picture 2" descr="Image result for Chi-square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64" y="914400"/>
            <a:ext cx="8962274"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23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Statistics?</a:t>
            </a:r>
            <a:endParaRPr lang="en-US" dirty="0"/>
          </a:p>
        </p:txBody>
      </p:sp>
      <p:sp>
        <p:nvSpPr>
          <p:cNvPr id="4" name="Rectangle 3"/>
          <p:cNvSpPr/>
          <p:nvPr/>
        </p:nvSpPr>
        <p:spPr>
          <a:xfrm>
            <a:off x="228600" y="3657600"/>
            <a:ext cx="8763000" cy="2985433"/>
          </a:xfrm>
          <a:prstGeom prst="rect">
            <a:avLst/>
          </a:prstGeom>
        </p:spPr>
        <p:txBody>
          <a:bodyPr wrap="square">
            <a:spAutoFit/>
          </a:bodyPr>
          <a:lstStyle/>
          <a:p>
            <a:pPr marL="342900" indent="-342900">
              <a:spcAft>
                <a:spcPts val="1200"/>
              </a:spcAft>
              <a:buFont typeface="Wingdings" panose="05000000000000000000" pitchFamily="2" charset="2"/>
              <a:buChar char="§"/>
            </a:pPr>
            <a:r>
              <a:rPr lang="en-US" sz="2400" b="1" dirty="0" smtClean="0"/>
              <a:t>Statistics is </a:t>
            </a:r>
            <a:r>
              <a:rPr lang="en-US" sz="2400" b="1" dirty="0"/>
              <a:t>the science of learning from data, and of measuring, controlling and communicating </a:t>
            </a:r>
            <a:r>
              <a:rPr lang="en-US" sz="2400" b="1" dirty="0" smtClean="0"/>
              <a:t>uncertainty. </a:t>
            </a:r>
            <a:r>
              <a:rPr lang="en-US" sz="2400" i="1" dirty="0" smtClean="0"/>
              <a:t>– American Statistical Association</a:t>
            </a:r>
          </a:p>
          <a:p>
            <a:pPr marL="342900" indent="-342900">
              <a:spcAft>
                <a:spcPts val="1200"/>
              </a:spcAft>
              <a:buFont typeface="Wingdings" panose="05000000000000000000" pitchFamily="2" charset="2"/>
              <a:buChar char="§"/>
            </a:pPr>
            <a:r>
              <a:rPr lang="en-US" sz="2400" b="1" dirty="0"/>
              <a:t>Statistics is a science, not a branch of mathematics, but uses mathematical models as an essential tool. </a:t>
            </a:r>
            <a:r>
              <a:rPr lang="en-US" sz="2400" b="1" dirty="0" smtClean="0"/>
              <a:t>                   </a:t>
            </a:r>
            <a:r>
              <a:rPr lang="en-US" sz="2400" i="1" dirty="0" smtClean="0"/>
              <a:t>– John Tukey</a:t>
            </a:r>
            <a:r>
              <a:rPr lang="en-US" sz="2400" i="1" dirty="0"/>
              <a:t> </a:t>
            </a:r>
            <a:endParaRPr lang="en-US" sz="2400" i="1" dirty="0" smtClean="0"/>
          </a:p>
          <a:p>
            <a:pPr marL="342900" indent="-342900">
              <a:spcAft>
                <a:spcPts val="1200"/>
              </a:spcAft>
              <a:buFont typeface="Wingdings" panose="05000000000000000000" pitchFamily="2" charset="2"/>
              <a:buChar char="§"/>
            </a:pPr>
            <a:r>
              <a:rPr lang="en-US" sz="2400" b="1" dirty="0" smtClean="0"/>
              <a:t>Epidemiology relies heavily on statistics. </a:t>
            </a:r>
            <a:endParaRPr lang="en-US" sz="2400" b="1" dirty="0"/>
          </a:p>
        </p:txBody>
      </p:sp>
      <p:pic>
        <p:nvPicPr>
          <p:cNvPr id="5" name="Picture 4"/>
          <p:cNvPicPr>
            <a:picLocks noChangeAspect="1"/>
          </p:cNvPicPr>
          <p:nvPr/>
        </p:nvPicPr>
        <p:blipFill rotWithShape="1">
          <a:blip r:embed="rId2"/>
          <a:srcRect t="13624"/>
          <a:stretch/>
        </p:blipFill>
        <p:spPr>
          <a:xfrm>
            <a:off x="1" y="685799"/>
            <a:ext cx="9144000" cy="2898647"/>
          </a:xfrm>
          <a:prstGeom prst="rect">
            <a:avLst/>
          </a:prstGeom>
        </p:spPr>
      </p:pic>
    </p:spTree>
    <p:extLst>
      <p:ext uri="{BB962C8B-B14F-4D97-AF65-F5344CB8AC3E}">
        <p14:creationId xmlns:p14="http://schemas.microsoft.com/office/powerpoint/2010/main" val="2480284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“Children” of the Normal Distribution</a:t>
            </a:r>
            <a:endParaRPr lang="en-US" b="1" dirty="0"/>
          </a:p>
        </p:txBody>
      </p:sp>
      <p:sp>
        <p:nvSpPr>
          <p:cNvPr id="3" name="Content Placeholder 2"/>
          <p:cNvSpPr>
            <a:spLocks noGrp="1"/>
          </p:cNvSpPr>
          <p:nvPr>
            <p:ph idx="1"/>
          </p:nvPr>
        </p:nvSpPr>
        <p:spPr>
          <a:xfrm>
            <a:off x="381000" y="914400"/>
            <a:ext cx="8382000" cy="4983163"/>
          </a:xfrm>
        </p:spPr>
        <p:txBody>
          <a:bodyPr/>
          <a:lstStyle/>
          <a:p>
            <a:pPr>
              <a:spcBef>
                <a:spcPts val="0"/>
              </a:spcBef>
              <a:spcAft>
                <a:spcPts val="1200"/>
              </a:spcAft>
            </a:pPr>
            <a:r>
              <a:rPr lang="en-GB" altLang="en-US" sz="2400" b="1" dirty="0" smtClean="0"/>
              <a:t>Chi-square (</a:t>
            </a:r>
            <a:r>
              <a:rPr lang="en-GB" altLang="en-US" sz="2400" dirty="0">
                <a:latin typeface="Symbol" panose="05050102010706020507" pitchFamily="18" charset="2"/>
              </a:rPr>
              <a:t>c</a:t>
            </a:r>
            <a:r>
              <a:rPr lang="en-GB" altLang="en-US" sz="2400" baseline="30000" dirty="0"/>
              <a:t>2</a:t>
            </a:r>
            <a:r>
              <a:rPr lang="en-GB" altLang="en-US" sz="2400" b="1" dirty="0" smtClean="0"/>
              <a:t>) distribution</a:t>
            </a:r>
          </a:p>
          <a:p>
            <a:pPr marL="576263" lvl="1" indent="-292100">
              <a:spcBef>
                <a:spcPts val="0"/>
              </a:spcBef>
              <a:spcAft>
                <a:spcPts val="1200"/>
              </a:spcAft>
              <a:buClrTx/>
              <a:buSzPct val="90000"/>
            </a:pPr>
            <a:r>
              <a:rPr lang="en-GB" altLang="en-US" sz="2400" dirty="0"/>
              <a:t>Often used as measure of goodness-of-fit</a:t>
            </a:r>
          </a:p>
          <a:p>
            <a:pPr marL="576263" lvl="1" indent="-292100">
              <a:spcBef>
                <a:spcPts val="0"/>
              </a:spcBef>
              <a:spcAft>
                <a:spcPts val="1200"/>
              </a:spcAft>
              <a:buClrTx/>
              <a:buSzPct val="90000"/>
            </a:pPr>
            <a:r>
              <a:rPr lang="en-GB" altLang="en-US" sz="2400" dirty="0" smtClean="0"/>
              <a:t>Square of standard normal random variable</a:t>
            </a:r>
          </a:p>
          <a:p>
            <a:pPr>
              <a:spcBef>
                <a:spcPts val="0"/>
              </a:spcBef>
              <a:spcAft>
                <a:spcPts val="1200"/>
              </a:spcAft>
            </a:pPr>
            <a:r>
              <a:rPr lang="en-GB" altLang="en-US" sz="2400" b="1" dirty="0" smtClean="0"/>
              <a:t>Student’s </a:t>
            </a:r>
            <a:r>
              <a:rPr lang="en-GB" altLang="en-US" sz="2400" b="1" i="1" dirty="0" smtClean="0"/>
              <a:t>t </a:t>
            </a:r>
            <a:r>
              <a:rPr lang="en-GB" altLang="en-US" sz="2400" b="1" dirty="0" smtClean="0"/>
              <a:t>distribution</a:t>
            </a:r>
          </a:p>
          <a:p>
            <a:pPr marL="576263" lvl="1" indent="-292100">
              <a:spcBef>
                <a:spcPts val="0"/>
              </a:spcBef>
              <a:spcAft>
                <a:spcPts val="1200"/>
              </a:spcAft>
              <a:buClrTx/>
              <a:buSzPct val="90000"/>
              <a:defRPr/>
            </a:pPr>
            <a:r>
              <a:rPr lang="en-US" sz="2400" dirty="0"/>
              <a:t>Use when sample size is small (&lt;30)</a:t>
            </a:r>
            <a:endParaRPr lang="en-GB" altLang="en-US" sz="2400" b="1" dirty="0"/>
          </a:p>
          <a:p>
            <a:pPr marL="576263" lvl="1" indent="-292100">
              <a:spcBef>
                <a:spcPts val="0"/>
              </a:spcBef>
              <a:spcAft>
                <a:spcPts val="1200"/>
              </a:spcAft>
              <a:buClrTx/>
              <a:buSzPct val="90000"/>
              <a:defRPr/>
            </a:pPr>
            <a:r>
              <a:rPr lang="en-US" sz="2400" dirty="0" smtClean="0"/>
              <a:t>Approaches </a:t>
            </a:r>
            <a:r>
              <a:rPr lang="en-US" sz="2400" dirty="0"/>
              <a:t>standard normal as number of degrees of freedom </a:t>
            </a:r>
            <a:r>
              <a:rPr lang="en-US" sz="2400" dirty="0" smtClean="0"/>
              <a:t>increases</a:t>
            </a:r>
          </a:p>
          <a:p>
            <a:pPr>
              <a:spcBef>
                <a:spcPts val="0"/>
              </a:spcBef>
              <a:spcAft>
                <a:spcPts val="1200"/>
              </a:spcAft>
            </a:pPr>
            <a:r>
              <a:rPr lang="en-GB" altLang="en-US" sz="2400" b="1" i="1" dirty="0" smtClean="0"/>
              <a:t>F</a:t>
            </a:r>
            <a:r>
              <a:rPr lang="en-GB" altLang="en-US" sz="2400" b="1" dirty="0" smtClean="0"/>
              <a:t> distribution</a:t>
            </a:r>
          </a:p>
          <a:p>
            <a:pPr lvl="1">
              <a:spcBef>
                <a:spcPts val="0"/>
              </a:spcBef>
              <a:spcAft>
                <a:spcPts val="1200"/>
              </a:spcAft>
            </a:pPr>
            <a:r>
              <a:rPr lang="en-GB" altLang="en-US" sz="2200" dirty="0" smtClean="0"/>
              <a:t>Used to compare variances of two populations </a:t>
            </a:r>
          </a:p>
          <a:p>
            <a:pPr lvl="1">
              <a:spcBef>
                <a:spcPts val="0"/>
              </a:spcBef>
              <a:spcAft>
                <a:spcPts val="1200"/>
              </a:spcAft>
            </a:pPr>
            <a:r>
              <a:rPr lang="en-GB" altLang="en-US" sz="2200" dirty="0" smtClean="0"/>
              <a:t>Ratio of two chi-square random variables</a:t>
            </a:r>
          </a:p>
          <a:p>
            <a:pPr lvl="1">
              <a:spcBef>
                <a:spcPts val="0"/>
              </a:spcBef>
              <a:spcAft>
                <a:spcPts val="1200"/>
              </a:spcAft>
            </a:pPr>
            <a:r>
              <a:rPr lang="en-GB" altLang="en-US" sz="2200" dirty="0" smtClean="0"/>
              <a:t>Positively skewed, values </a:t>
            </a:r>
            <a:r>
              <a:rPr lang="en-GB" altLang="en-US" sz="2200" u="sng" dirty="0" smtClean="0"/>
              <a:t>&gt;</a:t>
            </a:r>
            <a:r>
              <a:rPr lang="en-GB" altLang="en-US" sz="2200" dirty="0" smtClean="0"/>
              <a:t> 0</a:t>
            </a:r>
          </a:p>
          <a:p>
            <a:pPr>
              <a:spcBef>
                <a:spcPts val="0"/>
              </a:spcBef>
              <a:spcAft>
                <a:spcPts val="1200"/>
              </a:spcAft>
            </a:pPr>
            <a:endParaRPr lang="en-GB" altLang="en-US" sz="2400" dirty="0"/>
          </a:p>
          <a:p>
            <a:pPr>
              <a:spcBef>
                <a:spcPts val="0"/>
              </a:spcBef>
              <a:spcAft>
                <a:spcPts val="1200"/>
              </a:spcAft>
            </a:pPr>
            <a:endParaRPr lang="en-GB" alt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4133764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Log-Normal Distribution</a:t>
            </a:r>
            <a:endParaRPr lang="en-US" b="1" dirty="0"/>
          </a:p>
        </p:txBody>
      </p:sp>
      <p:sp>
        <p:nvSpPr>
          <p:cNvPr id="4" name="AutoShape 2" descr="Image result for lognormal distribution"/>
          <p:cNvSpPr>
            <a:spLocks noGrp="1" noChangeAspect="1" noChangeArrowheads="1"/>
          </p:cNvSpPr>
          <p:nvPr>
            <p:ph idx="1"/>
          </p:nvPr>
        </p:nvSpPr>
        <p:spPr bwMode="auto">
          <a:xfrm>
            <a:off x="381001" y="990600"/>
            <a:ext cx="8382000" cy="49831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0"/>
              </a:spcBef>
              <a:spcAft>
                <a:spcPts val="1800"/>
              </a:spcAft>
            </a:pPr>
            <a:r>
              <a:rPr lang="en-US" sz="2400" b="1" dirty="0" smtClean="0"/>
              <a:t>Variation of normal distribution</a:t>
            </a:r>
          </a:p>
          <a:p>
            <a:pPr>
              <a:spcBef>
                <a:spcPts val="0"/>
              </a:spcBef>
              <a:spcAft>
                <a:spcPts val="1800"/>
              </a:spcAft>
            </a:pPr>
            <a:r>
              <a:rPr lang="en-US" sz="2400" b="1" dirty="0" smtClean="0"/>
              <a:t>Positively skewed</a:t>
            </a:r>
          </a:p>
          <a:p>
            <a:pPr>
              <a:spcBef>
                <a:spcPts val="0"/>
              </a:spcBef>
              <a:spcAft>
                <a:spcPts val="1800"/>
              </a:spcAft>
            </a:pPr>
            <a:r>
              <a:rPr lang="en-US" sz="2400" b="1" dirty="0" smtClean="0"/>
              <a:t>Used for things which have normal distributions with only positive values</a:t>
            </a:r>
            <a:endParaRPr lang="en-US" sz="2400" b="1" dirty="0"/>
          </a:p>
        </p:txBody>
      </p:sp>
      <p:pic>
        <p:nvPicPr>
          <p:cNvPr id="3" name="Picture 2"/>
          <p:cNvPicPr>
            <a:picLocks noChangeAspect="1"/>
          </p:cNvPicPr>
          <p:nvPr/>
        </p:nvPicPr>
        <p:blipFill>
          <a:blip r:embed="rId2"/>
          <a:stretch>
            <a:fillRect/>
          </a:stretch>
        </p:blipFill>
        <p:spPr>
          <a:xfrm>
            <a:off x="533401" y="3405981"/>
            <a:ext cx="8077200" cy="3391191"/>
          </a:xfrm>
          <a:prstGeom prst="rect">
            <a:avLst/>
          </a:prstGeom>
        </p:spPr>
      </p:pic>
    </p:spTree>
    <p:extLst>
      <p:ext uri="{BB962C8B-B14F-4D97-AF65-F5344CB8AC3E}">
        <p14:creationId xmlns:p14="http://schemas.microsoft.com/office/powerpoint/2010/main" val="2709167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Exponential Distribution</a:t>
            </a:r>
            <a:endParaRPr lang="en-US" b="1" dirty="0"/>
          </a:p>
        </p:txBody>
      </p:sp>
      <p:sp>
        <p:nvSpPr>
          <p:cNvPr id="3" name="Content Placeholder 2"/>
          <p:cNvSpPr>
            <a:spLocks noGrp="1"/>
          </p:cNvSpPr>
          <p:nvPr>
            <p:ph idx="1"/>
          </p:nvPr>
        </p:nvSpPr>
        <p:spPr>
          <a:xfrm>
            <a:off x="304799" y="914400"/>
            <a:ext cx="8839201" cy="4983163"/>
          </a:xfrm>
        </p:spPr>
        <p:txBody>
          <a:bodyPr/>
          <a:lstStyle/>
          <a:p>
            <a:pPr>
              <a:spcBef>
                <a:spcPts val="0"/>
              </a:spcBef>
              <a:spcAft>
                <a:spcPts val="1800"/>
              </a:spcAft>
            </a:pPr>
            <a:r>
              <a:rPr lang="en-US" altLang="en-US" sz="2400" b="1" dirty="0" smtClean="0"/>
              <a:t>Exponential distribution </a:t>
            </a:r>
            <a:r>
              <a:rPr lang="en-US" altLang="en-US" sz="2400" dirty="0" smtClean="0"/>
              <a:t>models </a:t>
            </a:r>
            <a:r>
              <a:rPr lang="en-GB" altLang="en-US" sz="2400" dirty="0"/>
              <a:t>time between successive events </a:t>
            </a:r>
            <a:endParaRPr lang="en-GB" altLang="en-US" sz="2400" dirty="0" smtClean="0"/>
          </a:p>
          <a:p>
            <a:pPr marL="573088" lvl="1" indent="-231775">
              <a:spcBef>
                <a:spcPts val="0"/>
              </a:spcBef>
              <a:spcAft>
                <a:spcPts val="1800"/>
              </a:spcAft>
            </a:pPr>
            <a:r>
              <a:rPr lang="en-US" altLang="en-US" sz="2400" dirty="0" smtClean="0"/>
              <a:t>Memoryless: current </a:t>
            </a:r>
            <a:r>
              <a:rPr lang="en-US" altLang="en-US" sz="2400" dirty="0"/>
              <a:t>time has no effect on future outcomes</a:t>
            </a:r>
          </a:p>
          <a:p>
            <a:pPr>
              <a:spcBef>
                <a:spcPts val="0"/>
              </a:spcBef>
              <a:spcAft>
                <a:spcPts val="1800"/>
              </a:spcAft>
            </a:pPr>
            <a:r>
              <a:rPr lang="en-GB" altLang="en-US" sz="2400" b="1" dirty="0"/>
              <a:t>G</a:t>
            </a:r>
            <a:r>
              <a:rPr lang="en-GB" altLang="en-US" sz="2400" b="1" dirty="0" smtClean="0"/>
              <a:t>amma </a:t>
            </a:r>
            <a:r>
              <a:rPr lang="en-GB" altLang="en-US" sz="2400" b="1" dirty="0"/>
              <a:t>distribution</a:t>
            </a:r>
            <a:r>
              <a:rPr lang="en-GB" altLang="en-US" sz="2400" dirty="0"/>
              <a:t> </a:t>
            </a:r>
            <a:r>
              <a:rPr lang="en-GB" altLang="en-US" sz="2400" dirty="0" smtClean="0"/>
              <a:t>models series </a:t>
            </a:r>
            <a:r>
              <a:rPr lang="en-GB" altLang="en-US" sz="2400" dirty="0"/>
              <a:t>of </a:t>
            </a:r>
            <a:r>
              <a:rPr lang="en-GB" altLang="en-US" sz="2400" dirty="0" smtClean="0"/>
              <a:t>independently and identically distributed </a:t>
            </a:r>
            <a:r>
              <a:rPr lang="en-GB" altLang="en-US" sz="2400" dirty="0"/>
              <a:t>random exponential </a:t>
            </a:r>
            <a:r>
              <a:rPr lang="en-GB" altLang="en-US" sz="2400" dirty="0" smtClean="0"/>
              <a:t>variables</a:t>
            </a:r>
            <a:endParaRPr lang="en-GB" altLang="en-US" sz="2400" dirty="0"/>
          </a:p>
          <a:p>
            <a:pPr>
              <a:spcBef>
                <a:spcPts val="0"/>
              </a:spcBef>
              <a:spcAft>
                <a:spcPts val="1800"/>
              </a:spcAft>
            </a:pPr>
            <a:r>
              <a:rPr lang="en-GB" altLang="en-US" sz="2400" b="1" dirty="0" smtClean="0"/>
              <a:t>Beta </a:t>
            </a:r>
            <a:r>
              <a:rPr lang="en-GB" altLang="en-US" sz="2400" b="1" dirty="0"/>
              <a:t>distribution </a:t>
            </a:r>
            <a:r>
              <a:rPr lang="en-US" altLang="en-US" sz="2400" dirty="0" smtClean="0"/>
              <a:t>models proportional ratio of two gamma distributed random variables</a:t>
            </a:r>
          </a:p>
          <a:p>
            <a:pPr marL="573088" lvl="1" indent="-231775">
              <a:spcBef>
                <a:spcPts val="0"/>
              </a:spcBef>
              <a:spcAft>
                <a:spcPts val="1800"/>
              </a:spcAft>
            </a:pPr>
            <a:r>
              <a:rPr lang="en-US" altLang="en-US" sz="2400" dirty="0" smtClean="0"/>
              <a:t>Useful for modeling </a:t>
            </a:r>
            <a:r>
              <a:rPr lang="en-US" altLang="en-US" sz="2400" dirty="0"/>
              <a:t>uncertainty about a probability or percentage. </a:t>
            </a:r>
            <a:endParaRPr lang="en-US" altLang="en-US" sz="2400" dirty="0" smtClean="0"/>
          </a:p>
          <a:p>
            <a:pPr marL="573088" lvl="1" indent="-231775">
              <a:spcBef>
                <a:spcPts val="0"/>
              </a:spcBef>
              <a:spcAft>
                <a:spcPts val="1800"/>
              </a:spcAft>
            </a:pPr>
            <a:r>
              <a:rPr lang="en-US" altLang="en-US" sz="2400" dirty="0"/>
              <a:t>E</a:t>
            </a:r>
            <a:r>
              <a:rPr lang="en-US" altLang="en-US" sz="2400" dirty="0" smtClean="0"/>
              <a:t>xpresses </a:t>
            </a:r>
            <a:r>
              <a:rPr lang="en-US" altLang="en-US" sz="2400" dirty="0"/>
              <a:t>uncertainty on a [0,1] bounded quantity</a:t>
            </a:r>
            <a:r>
              <a:rPr lang="en-US" altLang="en-US" sz="2400" dirty="0" smtClean="0"/>
              <a:t>.</a:t>
            </a:r>
            <a:endParaRPr lang="en-GB" altLang="en-US" sz="2400" dirty="0"/>
          </a:p>
          <a:p>
            <a:pPr>
              <a:spcBef>
                <a:spcPts val="0"/>
              </a:spcBef>
              <a:spcAft>
                <a:spcPts val="1800"/>
              </a:spcAft>
            </a:pPr>
            <a:endParaRPr lang="en-US" altLang="en-US" sz="2400" b="1" dirty="0"/>
          </a:p>
          <a:p>
            <a:pPr>
              <a:spcBef>
                <a:spcPts val="0"/>
              </a:spcBef>
              <a:spcAft>
                <a:spcPts val="1800"/>
              </a:spcAft>
            </a:pPr>
            <a:endParaRPr lang="en-US" sz="2400" dirty="0"/>
          </a:p>
        </p:txBody>
      </p:sp>
    </p:spTree>
    <p:extLst>
      <p:ext uri="{BB962C8B-B14F-4D97-AF65-F5344CB8AC3E}">
        <p14:creationId xmlns:p14="http://schemas.microsoft.com/office/powerpoint/2010/main" val="1103497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Triangular Distribution</a:t>
            </a:r>
            <a:endParaRPr lang="en-US" b="1" dirty="0"/>
          </a:p>
        </p:txBody>
      </p:sp>
      <p:sp>
        <p:nvSpPr>
          <p:cNvPr id="3" name="Content Placeholder 2"/>
          <p:cNvSpPr>
            <a:spLocks noGrp="1"/>
          </p:cNvSpPr>
          <p:nvPr>
            <p:ph idx="1"/>
          </p:nvPr>
        </p:nvSpPr>
        <p:spPr>
          <a:xfrm>
            <a:off x="457200" y="990600"/>
            <a:ext cx="4191000" cy="4983163"/>
          </a:xfrm>
        </p:spPr>
        <p:txBody>
          <a:bodyPr/>
          <a:lstStyle/>
          <a:p>
            <a:pPr>
              <a:spcBef>
                <a:spcPts val="0"/>
              </a:spcBef>
              <a:spcAft>
                <a:spcPts val="1800"/>
              </a:spcAft>
            </a:pPr>
            <a:r>
              <a:rPr lang="en-US" altLang="en-US" sz="2400" b="1" dirty="0"/>
              <a:t>Often </a:t>
            </a:r>
            <a:r>
              <a:rPr lang="en-US" altLang="en-US" sz="2400" b="1" dirty="0" smtClean="0"/>
              <a:t>used </a:t>
            </a:r>
            <a:r>
              <a:rPr lang="en-US" altLang="en-US" sz="2400" b="1" dirty="0"/>
              <a:t>when only </a:t>
            </a:r>
            <a:r>
              <a:rPr lang="en-US" altLang="en-US" sz="2400" b="1" dirty="0" smtClean="0"/>
              <a:t>range </a:t>
            </a:r>
            <a:r>
              <a:rPr lang="en-US" altLang="en-US" sz="2400" b="1" dirty="0"/>
              <a:t>and a best guess are available.</a:t>
            </a:r>
          </a:p>
          <a:p>
            <a:pPr>
              <a:spcBef>
                <a:spcPts val="0"/>
              </a:spcBef>
              <a:spcAft>
                <a:spcPts val="1800"/>
              </a:spcAft>
            </a:pPr>
            <a:r>
              <a:rPr lang="en-US" altLang="en-US" sz="2400" b="1" dirty="0"/>
              <a:t>Parameters</a:t>
            </a:r>
            <a:r>
              <a:rPr lang="en-US" altLang="en-US" sz="2400" b="1" dirty="0" smtClean="0"/>
              <a:t>: Minimum </a:t>
            </a:r>
            <a:r>
              <a:rPr lang="en-US" altLang="en-US" sz="2400" b="1" dirty="0"/>
              <a:t>a, maximum b, most likely c </a:t>
            </a:r>
          </a:p>
          <a:p>
            <a:pPr>
              <a:spcBef>
                <a:spcPts val="0"/>
              </a:spcBef>
              <a:spcAft>
                <a:spcPts val="1800"/>
              </a:spcAft>
            </a:pPr>
            <a:r>
              <a:rPr lang="en-US" altLang="en-US" sz="2400" b="1" dirty="0" smtClean="0"/>
              <a:t>Symmetric </a:t>
            </a:r>
            <a:r>
              <a:rPr lang="en-US" altLang="en-US" sz="2400" b="1" dirty="0"/>
              <a:t>or skewed in either direction</a:t>
            </a:r>
          </a:p>
          <a:p>
            <a:pPr>
              <a:spcBef>
                <a:spcPts val="0"/>
              </a:spcBef>
              <a:spcAft>
                <a:spcPts val="1800"/>
              </a:spcAft>
            </a:pPr>
            <a:r>
              <a:rPr lang="en-US" altLang="en-US" sz="2400" b="1" dirty="0" smtClean="0"/>
              <a:t>Used </a:t>
            </a:r>
            <a:r>
              <a:rPr lang="en-US" altLang="en-US" sz="2400" b="1" dirty="0"/>
              <a:t>as rough approximation of other distributions</a:t>
            </a:r>
          </a:p>
          <a:p>
            <a:endParaRPr lang="en-US" dirty="0"/>
          </a:p>
        </p:txBody>
      </p:sp>
      <p:pic>
        <p:nvPicPr>
          <p:cNvPr id="5" name="Picture 4"/>
          <p:cNvPicPr>
            <a:picLocks noChangeAspect="1"/>
          </p:cNvPicPr>
          <p:nvPr/>
        </p:nvPicPr>
        <p:blipFill rotWithShape="1">
          <a:blip r:embed="rId2"/>
          <a:srcRect l="8748" r="19061" b="24843"/>
          <a:stretch/>
        </p:blipFill>
        <p:spPr>
          <a:xfrm>
            <a:off x="4663440" y="1143000"/>
            <a:ext cx="4387504" cy="4012551"/>
          </a:xfrm>
          <a:prstGeom prst="rect">
            <a:avLst/>
          </a:prstGeom>
        </p:spPr>
      </p:pic>
    </p:spTree>
    <p:extLst>
      <p:ext uri="{BB962C8B-B14F-4D97-AF65-F5344CB8AC3E}">
        <p14:creationId xmlns:p14="http://schemas.microsoft.com/office/powerpoint/2010/main" val="1432429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b="1" dirty="0" smtClean="0"/>
              <a:t>Summary</a:t>
            </a:r>
          </a:p>
        </p:txBody>
      </p:sp>
      <p:sp>
        <p:nvSpPr>
          <p:cNvPr id="27651" name="Rectangle 3"/>
          <p:cNvSpPr>
            <a:spLocks noGrp="1" noChangeArrowheads="1"/>
          </p:cNvSpPr>
          <p:nvPr>
            <p:ph type="body" idx="1"/>
          </p:nvPr>
        </p:nvSpPr>
        <p:spPr>
          <a:xfrm>
            <a:off x="381000" y="914400"/>
            <a:ext cx="8229600" cy="4983163"/>
          </a:xfrm>
        </p:spPr>
        <p:txBody>
          <a:bodyPr/>
          <a:lstStyle/>
          <a:p>
            <a:pPr eaLnBrk="1" hangingPunct="1">
              <a:spcBef>
                <a:spcPts val="0"/>
              </a:spcBef>
              <a:spcAft>
                <a:spcPts val="1800"/>
              </a:spcAft>
            </a:pPr>
            <a:r>
              <a:rPr lang="en-US" altLang="en-US" sz="2400" b="1" dirty="0" smtClean="0"/>
              <a:t>Various parametric distributions</a:t>
            </a:r>
          </a:p>
          <a:p>
            <a:pPr eaLnBrk="1" hangingPunct="1">
              <a:spcBef>
                <a:spcPts val="0"/>
              </a:spcBef>
              <a:spcAft>
                <a:spcPts val="1800"/>
              </a:spcAft>
            </a:pPr>
            <a:r>
              <a:rPr lang="en-US" altLang="en-US" sz="2400" b="1" dirty="0" smtClean="0"/>
              <a:t>Choice of parametric distribution usually driven by:</a:t>
            </a:r>
          </a:p>
          <a:p>
            <a:pPr marL="576263" lvl="1" indent="-228600" eaLnBrk="1" hangingPunct="1">
              <a:spcBef>
                <a:spcPts val="0"/>
              </a:spcBef>
              <a:spcAft>
                <a:spcPts val="1800"/>
              </a:spcAft>
            </a:pPr>
            <a:r>
              <a:rPr lang="en-US" altLang="en-US" sz="2400" dirty="0" smtClean="0"/>
              <a:t>Continuous vs. discrete</a:t>
            </a:r>
          </a:p>
          <a:p>
            <a:pPr marL="576263" lvl="1" indent="-228600" eaLnBrk="1" hangingPunct="1">
              <a:spcBef>
                <a:spcPts val="0"/>
              </a:spcBef>
              <a:spcAft>
                <a:spcPts val="1800"/>
              </a:spcAft>
            </a:pPr>
            <a:r>
              <a:rPr lang="en-US" altLang="en-US" sz="2400" dirty="0" smtClean="0"/>
              <a:t>Tails or bounded</a:t>
            </a:r>
          </a:p>
          <a:p>
            <a:pPr marL="576263" lvl="1" indent="-228600" eaLnBrk="1" hangingPunct="1">
              <a:spcBef>
                <a:spcPts val="0"/>
              </a:spcBef>
              <a:spcAft>
                <a:spcPts val="1800"/>
              </a:spcAft>
            </a:pPr>
            <a:r>
              <a:rPr lang="en-US" altLang="en-US" sz="2400" dirty="0" smtClean="0"/>
              <a:t>Broad shape</a:t>
            </a:r>
          </a:p>
          <a:p>
            <a:pPr marL="576263" lvl="1" indent="-228600" eaLnBrk="1" hangingPunct="1">
              <a:spcBef>
                <a:spcPts val="0"/>
              </a:spcBef>
              <a:spcAft>
                <a:spcPts val="1800"/>
              </a:spcAft>
            </a:pPr>
            <a:r>
              <a:rPr lang="en-US" altLang="en-US" sz="2400" dirty="0" smtClean="0"/>
              <a:t>Type of information easily estimated</a:t>
            </a:r>
          </a:p>
        </p:txBody>
      </p:sp>
    </p:spTree>
    <p:extLst>
      <p:ext uri="{BB962C8B-B14F-4D97-AF65-F5344CB8AC3E}">
        <p14:creationId xmlns:p14="http://schemas.microsoft.com/office/powerpoint/2010/main" val="1274990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Central Limit Theorem</a:t>
            </a:r>
            <a:endParaRPr lang="en-US" dirty="0"/>
          </a:p>
        </p:txBody>
      </p:sp>
    </p:spTree>
    <p:extLst>
      <p:ext uri="{BB962C8B-B14F-4D97-AF65-F5344CB8AC3E}">
        <p14:creationId xmlns:p14="http://schemas.microsoft.com/office/powerpoint/2010/main" val="2283733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6"/>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Char char="•"/>
              <a:defRPr>
                <a:solidFill>
                  <a:schemeClr val="tx1"/>
                </a:solidFill>
                <a:latin typeface="Calibri" panose="020F0502020204030204" pitchFamily="34" charset="0"/>
              </a:defRPr>
            </a:lvl1pPr>
            <a:lvl2pPr marL="742950" indent="-285750">
              <a:spcBef>
                <a:spcPct val="20000"/>
              </a:spcBef>
              <a:buChar char="–"/>
              <a:defRPr sz="16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600">
                <a:solidFill>
                  <a:schemeClr val="tx1"/>
                </a:solidFill>
                <a:latin typeface="Calibri" panose="020F0502020204030204" pitchFamily="34" charset="0"/>
              </a:defRPr>
            </a:lvl9pPr>
          </a:lstStyle>
          <a:p>
            <a:pPr>
              <a:spcBef>
                <a:spcPct val="0"/>
              </a:spcBef>
              <a:buClrTx/>
              <a:buFontTx/>
              <a:buNone/>
            </a:pPr>
            <a:fld id="{F00E75F7-878A-40B0-8E70-5EA5AF65D450}" type="slidenum">
              <a:rPr lang="en-GB" altLang="en-US"/>
              <a:pPr>
                <a:spcBef>
                  <a:spcPct val="0"/>
                </a:spcBef>
                <a:buClrTx/>
                <a:buFontTx/>
                <a:buNone/>
              </a:pPr>
              <a:t>36</a:t>
            </a:fld>
            <a:endParaRPr lang="en-GB" altLang="en-US"/>
          </a:p>
        </p:txBody>
      </p:sp>
      <p:sp>
        <p:nvSpPr>
          <p:cNvPr id="22531" name="Rectangle 2"/>
          <p:cNvSpPr>
            <a:spLocks noGrp="1" noChangeArrowheads="1"/>
          </p:cNvSpPr>
          <p:nvPr>
            <p:ph type="title"/>
          </p:nvPr>
        </p:nvSpPr>
        <p:spPr/>
        <p:txBody>
          <a:bodyPr/>
          <a:lstStyle/>
          <a:p>
            <a:pPr eaLnBrk="1" hangingPunct="1"/>
            <a:r>
              <a:rPr lang="en-GB" altLang="en-US" b="1" dirty="0" smtClean="0"/>
              <a:t>Central Limit Theorem (CLT)</a:t>
            </a:r>
            <a:endParaRPr lang="en-US" altLang="en-US" b="1" dirty="0" smtClean="0"/>
          </a:p>
        </p:txBody>
      </p:sp>
      <p:sp>
        <p:nvSpPr>
          <p:cNvPr id="22532" name="Rectangle 3"/>
          <p:cNvSpPr>
            <a:spLocks noGrp="1" noChangeArrowheads="1"/>
          </p:cNvSpPr>
          <p:nvPr>
            <p:ph type="body" idx="1"/>
          </p:nvPr>
        </p:nvSpPr>
        <p:spPr>
          <a:xfrm>
            <a:off x="304800" y="838200"/>
            <a:ext cx="8305800" cy="4983163"/>
          </a:xfrm>
        </p:spPr>
        <p:txBody>
          <a:bodyPr/>
          <a:lstStyle/>
          <a:p>
            <a:pPr>
              <a:spcBef>
                <a:spcPts val="0"/>
              </a:spcBef>
              <a:spcAft>
                <a:spcPts val="1200"/>
              </a:spcAft>
            </a:pPr>
            <a:r>
              <a:rPr lang="en-US" altLang="en-US" sz="2400" b="1" dirty="0" smtClean="0">
                <a:solidFill>
                  <a:schemeClr val="tx2"/>
                </a:solidFill>
              </a:rPr>
              <a:t>Normal distribution is related to most distributions through CLT.</a:t>
            </a:r>
          </a:p>
          <a:p>
            <a:pPr>
              <a:spcBef>
                <a:spcPts val="0"/>
              </a:spcBef>
              <a:spcAft>
                <a:spcPts val="1200"/>
              </a:spcAft>
            </a:pPr>
            <a:r>
              <a:rPr lang="en-US" altLang="en-US" sz="2400" b="1" dirty="0" smtClean="0">
                <a:solidFill>
                  <a:schemeClr val="tx2"/>
                </a:solidFill>
              </a:rPr>
              <a:t>CLT states that sampling distribution of the mean of any independent, random variable will be normal or nearly normal if the sample size is large </a:t>
            </a:r>
            <a:r>
              <a:rPr lang="en-US" altLang="en-US" sz="2400" b="1" dirty="0" smtClean="0">
                <a:solidFill>
                  <a:schemeClr val="tx2"/>
                </a:solidFill>
              </a:rPr>
              <a:t>enough.</a:t>
            </a:r>
          </a:p>
          <a:p>
            <a:pPr>
              <a:spcBef>
                <a:spcPts val="0"/>
              </a:spcBef>
              <a:spcAft>
                <a:spcPts val="1200"/>
              </a:spcAft>
            </a:pPr>
            <a:r>
              <a:rPr lang="en-US" altLang="en-US" sz="2400" b="1" dirty="0" smtClean="0">
                <a:solidFill>
                  <a:schemeClr val="tx2"/>
                </a:solidFill>
              </a:rPr>
              <a:t>How </a:t>
            </a:r>
            <a:r>
              <a:rPr lang="en-US" altLang="en-US" sz="2400" b="1" dirty="0" smtClean="0">
                <a:solidFill>
                  <a:schemeClr val="tx2"/>
                </a:solidFill>
              </a:rPr>
              <a:t>large is large?</a:t>
            </a:r>
          </a:p>
          <a:p>
            <a:pPr marL="573088" lvl="1" indent="-231775">
              <a:spcBef>
                <a:spcPts val="0"/>
              </a:spcBef>
              <a:spcAft>
                <a:spcPts val="600"/>
              </a:spcAft>
            </a:pPr>
            <a:r>
              <a:rPr lang="en-US" altLang="en-US" sz="2400" dirty="0" smtClean="0">
                <a:solidFill>
                  <a:schemeClr val="tx2"/>
                </a:solidFill>
              </a:rPr>
              <a:t>If sample population is normal, distribution will be normal no matter the sample size</a:t>
            </a:r>
          </a:p>
          <a:p>
            <a:pPr marL="573088" lvl="1" indent="-231775">
              <a:spcBef>
                <a:spcPts val="0"/>
              </a:spcBef>
              <a:spcAft>
                <a:spcPts val="600"/>
              </a:spcAft>
            </a:pPr>
            <a:r>
              <a:rPr lang="en-US" altLang="en-US" sz="2400" dirty="0" smtClean="0">
                <a:solidFill>
                  <a:schemeClr val="tx2"/>
                </a:solidFill>
              </a:rPr>
              <a:t>If sample population is symmetrical, distribution becomes approximately normal for small samples sizes</a:t>
            </a:r>
          </a:p>
          <a:p>
            <a:pPr marL="573088" lvl="1" indent="-231775">
              <a:spcBef>
                <a:spcPts val="0"/>
              </a:spcBef>
              <a:spcAft>
                <a:spcPts val="600"/>
              </a:spcAft>
            </a:pPr>
            <a:r>
              <a:rPr lang="en-US" altLang="en-US" sz="2400" dirty="0" smtClean="0">
                <a:solidFill>
                  <a:schemeClr val="tx2"/>
                </a:solidFill>
              </a:rPr>
              <a:t>If sample population is skewed, distribution becomes approximately normal for sample sizes </a:t>
            </a:r>
            <a:r>
              <a:rPr lang="en-US" altLang="en-US" sz="2400" u="sng" dirty="0" smtClean="0">
                <a:solidFill>
                  <a:schemeClr val="tx2"/>
                </a:solidFill>
              </a:rPr>
              <a:t>&gt;</a:t>
            </a:r>
            <a:r>
              <a:rPr lang="en-US" altLang="en-US" sz="2400" dirty="0" smtClean="0">
                <a:solidFill>
                  <a:schemeClr val="tx2"/>
                </a:solidFill>
              </a:rPr>
              <a:t> 30</a:t>
            </a:r>
          </a:p>
          <a:p>
            <a:pPr marL="573088" lvl="1" indent="-231775">
              <a:spcBef>
                <a:spcPts val="0"/>
              </a:spcBef>
              <a:spcAft>
                <a:spcPts val="1200"/>
              </a:spcAft>
            </a:pPr>
            <a:r>
              <a:rPr lang="en-US" altLang="en-US" sz="2400" dirty="0"/>
              <a:t>G</a:t>
            </a:r>
            <a:r>
              <a:rPr lang="en-US" altLang="en-US" sz="2400" dirty="0" smtClean="0"/>
              <a:t>reater the sample size, better the approximation.</a:t>
            </a:r>
            <a:endParaRPr lang="en-US" altLang="en-US" sz="2400" b="1" dirty="0"/>
          </a:p>
          <a:p>
            <a:pPr>
              <a:spcBef>
                <a:spcPts val="0"/>
              </a:spcBef>
              <a:spcAft>
                <a:spcPts val="1200"/>
              </a:spcAft>
            </a:pPr>
            <a:endParaRPr lang="en-US" altLang="en-US" sz="2400" dirty="0">
              <a:solidFill>
                <a:schemeClr val="tx2"/>
              </a:solidFill>
            </a:endParaRPr>
          </a:p>
        </p:txBody>
      </p:sp>
    </p:spTree>
    <p:extLst>
      <p:ext uri="{BB962C8B-B14F-4D97-AF65-F5344CB8AC3E}">
        <p14:creationId xmlns:p14="http://schemas.microsoft.com/office/powerpoint/2010/main" val="15630884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Limit Theorem</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425" y="1013141"/>
            <a:ext cx="8585149" cy="3612516"/>
          </a:xfrm>
          <a:prstGeom prst="rect">
            <a:avLst/>
          </a:prstGeom>
        </p:spPr>
      </p:pic>
      <p:sp>
        <p:nvSpPr>
          <p:cNvPr id="7" name="Rectangle 6"/>
          <p:cNvSpPr/>
          <p:nvPr/>
        </p:nvSpPr>
        <p:spPr>
          <a:xfrm>
            <a:off x="190500" y="4953000"/>
            <a:ext cx="8763000" cy="1677382"/>
          </a:xfrm>
          <a:prstGeom prst="rect">
            <a:avLst/>
          </a:prstGeom>
        </p:spPr>
        <p:txBody>
          <a:bodyPr wrap="square">
            <a:spAutoFit/>
          </a:bodyPr>
          <a:lstStyle/>
          <a:p>
            <a:pPr marL="342900" indent="-342900">
              <a:spcAft>
                <a:spcPts val="1800"/>
              </a:spcAft>
              <a:buFont typeface="Wingdings" panose="05000000000000000000" pitchFamily="2" charset="2"/>
              <a:buChar char="§"/>
            </a:pPr>
            <a:r>
              <a:rPr lang="en-US" altLang="en-US" sz="2200" b="1" dirty="0"/>
              <a:t>For almost all populations, </a:t>
            </a:r>
            <a:r>
              <a:rPr lang="en-US" altLang="en-US" sz="2200" b="1" dirty="0" smtClean="0"/>
              <a:t>sample </a:t>
            </a:r>
            <a:r>
              <a:rPr lang="en-US" altLang="en-US" sz="2200" b="1" dirty="0"/>
              <a:t>mean is </a:t>
            </a:r>
            <a:r>
              <a:rPr lang="en-US" altLang="en-US" sz="2200" b="1" dirty="0" smtClean="0"/>
              <a:t>approximately </a:t>
            </a:r>
            <a:r>
              <a:rPr lang="en-US" altLang="en-US" sz="2200" b="1" dirty="0"/>
              <a:t>normally </a:t>
            </a:r>
            <a:r>
              <a:rPr lang="en-US" altLang="en-US" sz="2200" b="1" dirty="0" smtClean="0"/>
              <a:t>distributed</a:t>
            </a:r>
            <a:r>
              <a:rPr lang="en-US" altLang="en-US" sz="2200" b="1" dirty="0"/>
              <a:t> </a:t>
            </a:r>
            <a:r>
              <a:rPr lang="en-US" altLang="en-US" sz="2200" b="1" dirty="0" smtClean="0"/>
              <a:t>and equal to </a:t>
            </a:r>
            <a:r>
              <a:rPr lang="en-US" altLang="en-US" sz="2200" b="1" dirty="0"/>
              <a:t>mean of </a:t>
            </a:r>
            <a:r>
              <a:rPr lang="en-US" altLang="en-US" sz="2200" b="1" dirty="0" smtClean="0"/>
              <a:t>population.</a:t>
            </a:r>
          </a:p>
          <a:p>
            <a:pPr marL="342900" indent="-342900">
              <a:spcAft>
                <a:spcPts val="1800"/>
              </a:spcAft>
              <a:buFont typeface="Wingdings" panose="05000000000000000000" pitchFamily="2" charset="2"/>
              <a:buChar char="§"/>
            </a:pPr>
            <a:r>
              <a:rPr lang="en-US" altLang="en-US" sz="2200" b="1" dirty="0"/>
              <a:t>S</a:t>
            </a:r>
            <a:r>
              <a:rPr lang="en-US" altLang="en-US" sz="2200" b="1" dirty="0" smtClean="0"/>
              <a:t>tandard </a:t>
            </a:r>
            <a:r>
              <a:rPr lang="en-US" altLang="en-US" sz="2200" b="1" dirty="0"/>
              <a:t>deviation </a:t>
            </a:r>
            <a:r>
              <a:rPr lang="en-US" altLang="en-US" sz="2200" b="1" dirty="0" smtClean="0"/>
              <a:t>can </a:t>
            </a:r>
            <a:r>
              <a:rPr lang="en-US" altLang="en-US" sz="2200" b="1" dirty="0"/>
              <a:t>be obtained by </a:t>
            </a:r>
            <a:r>
              <a:rPr lang="en-US" altLang="en-US" sz="2200" b="1" dirty="0" smtClean="0"/>
              <a:t>dividing </a:t>
            </a:r>
            <a:r>
              <a:rPr lang="en-US" altLang="en-US" sz="2200" b="1" dirty="0"/>
              <a:t>population standard deviation by </a:t>
            </a:r>
            <a:r>
              <a:rPr lang="en-US" altLang="en-US" sz="2200" b="1" dirty="0" smtClean="0"/>
              <a:t>square </a:t>
            </a:r>
            <a:r>
              <a:rPr lang="en-US" altLang="en-US" sz="2200" b="1" dirty="0"/>
              <a:t>root </a:t>
            </a:r>
            <a:r>
              <a:rPr lang="en-US" altLang="en-US" sz="2200" b="1" dirty="0" smtClean="0"/>
              <a:t>of </a:t>
            </a:r>
            <a:r>
              <a:rPr lang="en-US" altLang="en-US" sz="2200" b="1" dirty="0"/>
              <a:t>sample </a:t>
            </a:r>
            <a:r>
              <a:rPr lang="en-US" altLang="en-US" sz="2200" b="1" dirty="0" smtClean="0"/>
              <a:t>size.</a:t>
            </a:r>
            <a:endParaRPr lang="en-US" altLang="en-US" sz="2200" b="1" dirty="0"/>
          </a:p>
        </p:txBody>
      </p:sp>
    </p:spTree>
    <p:extLst>
      <p:ext uri="{BB962C8B-B14F-4D97-AF65-F5344CB8AC3E}">
        <p14:creationId xmlns:p14="http://schemas.microsoft.com/office/powerpoint/2010/main" val="182335117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altLang="en-US" b="1" dirty="0"/>
              <a:t>Mathematical </a:t>
            </a:r>
            <a:r>
              <a:rPr lang="en-US" altLang="en-US" b="1" dirty="0" smtClean="0"/>
              <a:t>Theory</a:t>
            </a:r>
            <a:r>
              <a:rPr lang="en-US" altLang="en-US" b="1" dirty="0"/>
              <a:t> </a:t>
            </a:r>
            <a:r>
              <a:rPr lang="en-US" altLang="en-US" b="1" dirty="0" smtClean="0"/>
              <a:t>for CLT</a:t>
            </a:r>
            <a:endParaRPr lang="en-US" altLang="en-US" b="1" dirty="0"/>
          </a:p>
        </p:txBody>
      </p:sp>
      <mc:AlternateContent xmlns:mc="http://schemas.openxmlformats.org/markup-compatibility/2006">
        <mc:Choice xmlns:a14="http://schemas.microsoft.com/office/drawing/2010/main" Requires="a14">
          <p:sp>
            <p:nvSpPr>
              <p:cNvPr id="438275" name="Rectangle 3"/>
              <p:cNvSpPr>
                <a:spLocks noGrp="1" noChangeArrowheads="1"/>
              </p:cNvSpPr>
              <p:nvPr>
                <p:ph type="body" idx="1"/>
              </p:nvPr>
            </p:nvSpPr>
            <p:spPr>
              <a:xfrm>
                <a:off x="457200" y="878140"/>
                <a:ext cx="8305800" cy="1676400"/>
              </a:xfrm>
            </p:spPr>
            <p:txBody>
              <a:bodyPr/>
              <a:lstStyle/>
              <a:p>
                <a:pPr marL="0" indent="0" eaLnBrk="0" hangingPunct="0">
                  <a:spcBef>
                    <a:spcPct val="0"/>
                  </a:spcBef>
                  <a:spcAft>
                    <a:spcPts val="1800"/>
                  </a:spcAft>
                  <a:buClrTx/>
                  <a:buSzTx/>
                  <a:buNone/>
                </a:pPr>
                <a:r>
                  <a:rPr lang="en-US" altLang="en-US" sz="2400" b="1" dirty="0" smtClean="0">
                    <a:cs typeface="Times New Roman" panose="02020603050405020304" pitchFamily="18" charset="0"/>
                  </a:rPr>
                  <a:t>If </a:t>
                </a:r>
                <a:r>
                  <a:rPr lang="en-US" altLang="en-US" sz="2400" b="1" dirty="0">
                    <a:cs typeface="Times New Roman" panose="02020603050405020304" pitchFamily="18" charset="0"/>
                  </a:rPr>
                  <a:t>all possible random samples, each of size </a:t>
                </a:r>
                <a:r>
                  <a:rPr lang="en-US" altLang="en-US" sz="2400" b="1" i="1" dirty="0">
                    <a:cs typeface="Times New Roman" panose="02020603050405020304" pitchFamily="18" charset="0"/>
                  </a:rPr>
                  <a:t>n</a:t>
                </a:r>
                <a:r>
                  <a:rPr lang="en-US" altLang="en-US" sz="2400" b="1" dirty="0">
                    <a:cs typeface="Times New Roman" panose="02020603050405020304" pitchFamily="18" charset="0"/>
                  </a:rPr>
                  <a:t>, are taken from any population with a mean </a:t>
                </a:r>
                <a:r>
                  <a:rPr lang="en-US" altLang="en-US" sz="2400" b="1" dirty="0">
                    <a:cs typeface="Times New Roman" panose="02020603050405020304" pitchFamily="18" charset="0"/>
                    <a:sym typeface="Symbol" panose="05050102010706020507" pitchFamily="18" charset="2"/>
                  </a:rPr>
                  <a:t></a:t>
                </a:r>
                <a:r>
                  <a:rPr lang="en-US" altLang="en-US" sz="2400" b="1" dirty="0">
                    <a:cs typeface="Times New Roman" panose="02020603050405020304" pitchFamily="18" charset="0"/>
                  </a:rPr>
                  <a:t> and a standard deviation </a:t>
                </a:r>
                <a:r>
                  <a:rPr lang="en-US" altLang="en-US" sz="2400" b="1" dirty="0">
                    <a:cs typeface="Times New Roman" panose="02020603050405020304" pitchFamily="18" charset="0"/>
                    <a:sym typeface="Symbol" panose="05050102010706020507" pitchFamily="18" charset="2"/>
                  </a:rPr>
                  <a:t></a:t>
                </a:r>
                <a:r>
                  <a:rPr lang="en-US" altLang="en-US" sz="2400" b="1" dirty="0">
                    <a:cs typeface="Times New Roman" panose="02020603050405020304" pitchFamily="18" charset="0"/>
                  </a:rPr>
                  <a:t>, the sampling distribution of the sample means (averages) will</a:t>
                </a:r>
                <a:r>
                  <a:rPr lang="en-US" altLang="en-US" sz="2400" b="1" dirty="0" smtClean="0">
                    <a:cs typeface="Times New Roman" panose="02020603050405020304" pitchFamily="18" charset="0"/>
                  </a:rPr>
                  <a:t>:</a:t>
                </a:r>
              </a:p>
              <a:p>
                <a:pPr marL="347663" indent="-347663" eaLnBrk="0" hangingPunct="0">
                  <a:spcBef>
                    <a:spcPct val="0"/>
                  </a:spcBef>
                  <a:spcAft>
                    <a:spcPts val="1800"/>
                  </a:spcAft>
                  <a:buClrTx/>
                  <a:buSzTx/>
                </a:pPr>
                <a:r>
                  <a:rPr lang="en-US" altLang="en-US" sz="2400" b="1" dirty="0" smtClean="0">
                    <a:cs typeface="Times New Roman" panose="02020603050405020304" pitchFamily="18" charset="0"/>
                    <a:sym typeface="Symbol" panose="05050102010706020507" pitchFamily="18" charset="2"/>
                  </a:rPr>
                  <a:t>have </a:t>
                </a:r>
                <a:r>
                  <a:rPr lang="en-US" altLang="en-US" sz="2400" b="1" dirty="0">
                    <a:cs typeface="Times New Roman" panose="02020603050405020304" pitchFamily="18" charset="0"/>
                    <a:sym typeface="Symbol" panose="05050102010706020507" pitchFamily="18" charset="2"/>
                  </a:rPr>
                  <a:t>mean</a:t>
                </a:r>
                <a:r>
                  <a:rPr lang="en-US" altLang="en-US" sz="2400" b="1" dirty="0" smtClean="0">
                    <a:cs typeface="Times New Roman" panose="02020603050405020304" pitchFamily="18" charset="0"/>
                    <a:sym typeface="Symbol" panose="05050102010706020507" pitchFamily="18" charset="2"/>
                  </a:rPr>
                  <a:t>: </a:t>
                </a:r>
                <a14:m>
                  <m:oMath xmlns:m="http://schemas.openxmlformats.org/officeDocument/2006/math">
                    <m:sSub>
                      <m:sSubPr>
                        <m:ctrlP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𝝁</m:t>
                        </m:r>
                      </m:e>
                      <m:sub>
                        <m:acc>
                          <m:accPr>
                            <m:chr m:val="̅"/>
                            <m:ctrlP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accPr>
                          <m:e>
                            <m: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𝒙</m:t>
                            </m:r>
                          </m:e>
                        </m:acc>
                      </m:sub>
                    </m:sSub>
                    <m: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𝝁</m:t>
                    </m:r>
                  </m:oMath>
                </a14:m>
                <a:endParaRPr lang="en-US" altLang="en-US" sz="2400" b="1" dirty="0" smtClean="0">
                  <a:latin typeface="Times New Roman" panose="02020603050405020304" pitchFamily="18" charset="0"/>
                  <a:cs typeface="Times New Roman" panose="02020603050405020304" pitchFamily="18" charset="0"/>
                  <a:sym typeface="Symbol" panose="05050102010706020507" pitchFamily="18" charset="2"/>
                </a:endParaRPr>
              </a:p>
              <a:p>
                <a:pPr marL="347663" indent="-347663" eaLnBrk="0" hangingPunct="0">
                  <a:spcBef>
                    <a:spcPct val="0"/>
                  </a:spcBef>
                  <a:spcAft>
                    <a:spcPts val="1800"/>
                  </a:spcAft>
                  <a:buClrTx/>
                  <a:buSzTx/>
                </a:pPr>
                <a:r>
                  <a:rPr lang="en-US" altLang="en-US" sz="2400" b="1" dirty="0">
                    <a:cs typeface="Times New Roman" panose="02020603050405020304" pitchFamily="18" charset="0"/>
                    <a:sym typeface="Symbol" panose="05050102010706020507" pitchFamily="18" charset="2"/>
                  </a:rPr>
                  <a:t>have standard deviation:  </a:t>
                </a:r>
                <a14:m>
                  <m:oMath xmlns:m="http://schemas.openxmlformats.org/officeDocument/2006/math">
                    <m:sSub>
                      <m:sSubPr>
                        <m:ctrlPr>
                          <a:rPr lang="en-US" altLang="en-US" sz="2400" b="1" i="1" smtClean="0">
                            <a:latin typeface="Cambria Math" panose="02040503050406030204" pitchFamily="18" charset="0"/>
                            <a:cs typeface="Times New Roman" panose="02020603050405020304" pitchFamily="18" charset="0"/>
                            <a:sym typeface="Symbol" panose="05050102010706020507" pitchFamily="18" charset="2"/>
                          </a:rPr>
                        </m:ctrlPr>
                      </m:sSubPr>
                      <m:e>
                        <m: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𝝈</m:t>
                        </m:r>
                      </m:e>
                      <m:sub>
                        <m:acc>
                          <m:accPr>
                            <m:chr m:val="̅"/>
                            <m:ctrlPr>
                              <a:rPr lang="en-US" altLang="en-US" sz="2400" b="1" i="1" smtClean="0">
                                <a:latin typeface="Cambria Math" panose="02040503050406030204" pitchFamily="18" charset="0"/>
                                <a:cs typeface="Times New Roman" panose="02020603050405020304" pitchFamily="18" charset="0"/>
                                <a:sym typeface="Symbol" panose="05050102010706020507" pitchFamily="18" charset="2"/>
                              </a:rPr>
                            </m:ctrlPr>
                          </m:accPr>
                          <m:e>
                            <m:r>
                              <a:rPr lang="en-US" altLang="en-US" sz="2400" b="1" i="1" smtClean="0">
                                <a:latin typeface="Cambria Math" panose="02040503050406030204" pitchFamily="18" charset="0"/>
                                <a:cs typeface="Times New Roman" panose="02020603050405020304" pitchFamily="18" charset="0"/>
                                <a:sym typeface="Symbol" panose="05050102010706020507" pitchFamily="18" charset="2"/>
                              </a:rPr>
                              <m:t>𝒙</m:t>
                            </m:r>
                          </m:e>
                        </m:acc>
                      </m:sub>
                    </m:sSub>
                    <m: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f>
                      <m:fPr>
                        <m:ctrlP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𝝈</m:t>
                        </m:r>
                      </m:num>
                      <m:den>
                        <m:rad>
                          <m:radPr>
                            <m:degHide m:val="on"/>
                            <m:ctrlP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r>
                              <a:rPr lang="en-US" altLang="en-US" sz="2400" b="1"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𝒏</m:t>
                            </m:r>
                          </m:e>
                        </m:rad>
                      </m:den>
                    </m:f>
                  </m:oMath>
                </a14:m>
                <a:endParaRPr lang="en-US" altLang="en-US" sz="2400" b="1" dirty="0" smtClean="0">
                  <a:latin typeface="Times New Roman" panose="02020603050405020304" pitchFamily="18" charset="0"/>
                  <a:cs typeface="Times New Roman" panose="02020603050405020304" pitchFamily="18" charset="0"/>
                  <a:sym typeface="Symbol" panose="05050102010706020507" pitchFamily="18" charset="2"/>
                </a:endParaRPr>
              </a:p>
              <a:p>
                <a:pPr marL="347663" indent="-347663" eaLnBrk="0" hangingPunct="0">
                  <a:spcBef>
                    <a:spcPct val="0"/>
                  </a:spcBef>
                  <a:spcAft>
                    <a:spcPts val="1800"/>
                  </a:spcAft>
                  <a:buClrTx/>
                  <a:buSzTx/>
                </a:pPr>
                <a:r>
                  <a:rPr lang="en-US" altLang="en-US" sz="2400" b="1" dirty="0">
                    <a:cs typeface="Times New Roman" panose="02020603050405020304" pitchFamily="18" charset="0"/>
                    <a:sym typeface="Symbol" panose="05050102010706020507" pitchFamily="18" charset="2"/>
                  </a:rPr>
                  <a:t>be approximately normally distributed regardless of the shape of the parent population (normality improves with larger </a:t>
                </a:r>
                <a:r>
                  <a:rPr lang="en-US" altLang="en-US" sz="2400" b="1" i="1" dirty="0">
                    <a:cs typeface="Times New Roman" panose="02020603050405020304" pitchFamily="18" charset="0"/>
                    <a:sym typeface="Symbol" panose="05050102010706020507" pitchFamily="18" charset="2"/>
                  </a:rPr>
                  <a:t>n</a:t>
                </a:r>
                <a:r>
                  <a:rPr lang="en-US" altLang="en-US" sz="2400" b="1" dirty="0">
                    <a:cs typeface="Times New Roman" panose="02020603050405020304" pitchFamily="18" charset="0"/>
                    <a:sym typeface="Symbol" panose="05050102010706020507" pitchFamily="18" charset="2"/>
                  </a:rPr>
                  <a:t>). </a:t>
                </a:r>
                <a:endParaRPr lang="en-US" altLang="en-US" sz="2400" b="1" dirty="0">
                  <a:sym typeface="Symbol" panose="05050102010706020507" pitchFamily="18" charset="2"/>
                </a:endParaRPr>
              </a:p>
              <a:p>
                <a:pPr marL="347663" indent="-347663" eaLnBrk="0" hangingPunct="0">
                  <a:spcBef>
                    <a:spcPct val="0"/>
                  </a:spcBef>
                  <a:spcAft>
                    <a:spcPts val="1800"/>
                  </a:spcAft>
                  <a:buClrTx/>
                  <a:buSzTx/>
                </a:pPr>
                <a:endParaRPr lang="en-US" altLang="en-US" sz="2400" b="1" dirty="0">
                  <a:latin typeface="Times New Roman" panose="02020603050405020304" pitchFamily="18" charset="0"/>
                  <a:cs typeface="Times New Roman" panose="02020603050405020304" pitchFamily="18" charset="0"/>
                </a:endParaRPr>
              </a:p>
              <a:p>
                <a:pPr marL="347663" indent="-347663" eaLnBrk="0" hangingPunct="0">
                  <a:spcBef>
                    <a:spcPct val="0"/>
                  </a:spcBef>
                  <a:spcAft>
                    <a:spcPts val="1800"/>
                  </a:spcAft>
                  <a:buClrTx/>
                  <a:buSzTx/>
                </a:pPr>
                <a:endParaRPr lang="en-US" altLang="en-US" sz="2400" b="1" dirty="0">
                  <a:cs typeface="Times New Roman" panose="02020603050405020304" pitchFamily="18" charset="0"/>
                  <a:sym typeface="Symbol" panose="05050102010706020507" pitchFamily="18" charset="2"/>
                </a:endParaRPr>
              </a:p>
              <a:p>
                <a:pPr>
                  <a:spcAft>
                    <a:spcPts val="1800"/>
                  </a:spcAft>
                </a:pPr>
                <a:endParaRPr lang="en-US" altLang="en-US" sz="2800" b="1" dirty="0"/>
              </a:p>
            </p:txBody>
          </p:sp>
        </mc:Choice>
        <mc:Fallback>
          <p:sp>
            <p:nvSpPr>
              <p:cNvPr id="438275" name="Rectangle 3"/>
              <p:cNvSpPr>
                <a:spLocks noGrp="1" noRot="1" noChangeAspect="1" noMove="1" noResize="1" noEditPoints="1" noAdjustHandles="1" noChangeArrowheads="1" noChangeShapeType="1" noTextEdit="1"/>
              </p:cNvSpPr>
              <p:nvPr>
                <p:ph type="body" idx="1"/>
              </p:nvPr>
            </p:nvSpPr>
            <p:spPr>
              <a:xfrm>
                <a:off x="457200" y="878140"/>
                <a:ext cx="8305800" cy="1676400"/>
              </a:xfrm>
              <a:blipFill>
                <a:blip r:embed="rId3"/>
                <a:stretch>
                  <a:fillRect l="-1101" t="-2545" r="-1908" b="-160727"/>
                </a:stretch>
              </a:blipFill>
            </p:spPr>
            <p:txBody>
              <a:bodyPr/>
              <a:lstStyle/>
              <a:p>
                <a:r>
                  <a:rPr lang="en-US">
                    <a:noFill/>
                  </a:rPr>
                  <a:t> </a:t>
                </a:r>
              </a:p>
            </p:txBody>
          </p:sp>
        </mc:Fallback>
      </mc:AlternateContent>
    </p:spTree>
    <p:extLst>
      <p:ext uri="{BB962C8B-B14F-4D97-AF65-F5344CB8AC3E}">
        <p14:creationId xmlns:p14="http://schemas.microsoft.com/office/powerpoint/2010/main" val="31461315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en-US" altLang="en-US" b="1" dirty="0"/>
              <a:t>Mathematical </a:t>
            </a:r>
            <a:r>
              <a:rPr lang="en-US" altLang="en-US" b="1" dirty="0" smtClean="0"/>
              <a:t>Proof</a:t>
            </a:r>
            <a:endParaRPr lang="en-US" altLang="en-US" b="1" dirty="0"/>
          </a:p>
        </p:txBody>
      </p:sp>
      <p:sp>
        <p:nvSpPr>
          <p:cNvPr id="442371" name="Rectangle 3"/>
          <p:cNvSpPr>
            <a:spLocks noGrp="1" noChangeArrowheads="1"/>
          </p:cNvSpPr>
          <p:nvPr>
            <p:ph type="body" idx="1"/>
          </p:nvPr>
        </p:nvSpPr>
        <p:spPr>
          <a:xfrm>
            <a:off x="304800" y="970756"/>
            <a:ext cx="8458200" cy="1868487"/>
          </a:xfrm>
        </p:spPr>
        <p:txBody>
          <a:bodyPr/>
          <a:lstStyle/>
          <a:p>
            <a:pPr>
              <a:lnSpc>
                <a:spcPct val="90000"/>
              </a:lnSpc>
            </a:pPr>
            <a:r>
              <a:rPr lang="en-US" altLang="en-US" sz="2400" b="1" dirty="0">
                <a:cs typeface="Times New Roman" panose="02020603050405020304" pitchFamily="18" charset="0"/>
              </a:rPr>
              <a:t>If </a:t>
            </a:r>
            <a:r>
              <a:rPr lang="en-US" altLang="en-US" sz="2400" b="1" i="1" dirty="0">
                <a:cs typeface="Times New Roman" panose="02020603050405020304" pitchFamily="18" charset="0"/>
              </a:rPr>
              <a:t>X</a:t>
            </a:r>
            <a:r>
              <a:rPr lang="en-US" altLang="en-US" sz="2400" b="1" dirty="0">
                <a:cs typeface="Times New Roman" panose="02020603050405020304" pitchFamily="18" charset="0"/>
              </a:rPr>
              <a:t> is a random variable from any distribution with known mean, E(</a:t>
            </a:r>
            <a:r>
              <a:rPr lang="en-US" altLang="en-US" sz="2400" b="1" i="1" dirty="0">
                <a:cs typeface="Times New Roman" panose="02020603050405020304" pitchFamily="18" charset="0"/>
              </a:rPr>
              <a:t>x</a:t>
            </a:r>
            <a:r>
              <a:rPr lang="en-US" altLang="en-US" sz="2400" b="1" dirty="0">
                <a:cs typeface="Times New Roman" panose="02020603050405020304" pitchFamily="18" charset="0"/>
              </a:rPr>
              <a:t>), and variance, </a:t>
            </a:r>
            <a:r>
              <a:rPr lang="en-US" altLang="en-US" sz="2400" b="1" dirty="0" err="1">
                <a:cs typeface="Times New Roman" panose="02020603050405020304" pitchFamily="18" charset="0"/>
              </a:rPr>
              <a:t>Var</a:t>
            </a:r>
            <a:r>
              <a:rPr lang="en-US" altLang="en-US" sz="2400" b="1" dirty="0">
                <a:cs typeface="Times New Roman" panose="02020603050405020304" pitchFamily="18" charset="0"/>
              </a:rPr>
              <a:t>(</a:t>
            </a:r>
            <a:r>
              <a:rPr lang="en-US" altLang="en-US" sz="2400" b="1" i="1" dirty="0">
                <a:cs typeface="Times New Roman" panose="02020603050405020304" pitchFamily="18" charset="0"/>
              </a:rPr>
              <a:t>x</a:t>
            </a:r>
            <a:r>
              <a:rPr lang="en-US" altLang="en-US" sz="2400" b="1" dirty="0">
                <a:cs typeface="Times New Roman" panose="02020603050405020304" pitchFamily="18" charset="0"/>
              </a:rPr>
              <a:t>), then the expected value and variance of the average of </a:t>
            </a:r>
            <a:r>
              <a:rPr lang="en-US" altLang="en-US" sz="2400" b="1" i="1" dirty="0">
                <a:cs typeface="Times New Roman" panose="02020603050405020304" pitchFamily="18" charset="0"/>
              </a:rPr>
              <a:t>n</a:t>
            </a:r>
            <a:r>
              <a:rPr lang="en-US" altLang="en-US" sz="2400" b="1" dirty="0">
                <a:cs typeface="Times New Roman" panose="02020603050405020304" pitchFamily="18" charset="0"/>
              </a:rPr>
              <a:t> observations of X is</a:t>
            </a:r>
            <a:r>
              <a:rPr lang="en-US" altLang="en-US" sz="2400" b="1" dirty="0" smtClean="0">
                <a:cs typeface="Times New Roman" panose="02020603050405020304" pitchFamily="18" charset="0"/>
              </a:rPr>
              <a:t>:</a:t>
            </a:r>
            <a:endParaRPr lang="en-US" altLang="en-US" sz="2400" b="1" dirty="0">
              <a:cs typeface="Times New Roman" panose="02020603050405020304" pitchFamily="18" charset="0"/>
            </a:endParaRPr>
          </a:p>
        </p:txBody>
      </p:sp>
      <p:sp>
        <p:nvSpPr>
          <p:cNvPr id="442373" name="Rectangle 5"/>
          <p:cNvSpPr>
            <a:spLocks noChangeArrowheads="1"/>
          </p:cNvSpPr>
          <p:nvPr/>
        </p:nvSpPr>
        <p:spPr bwMode="auto">
          <a:xfrm>
            <a:off x="4462463"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42375" name="Rectangle 7"/>
          <p:cNvSpPr>
            <a:spLocks noChangeArrowheads="1"/>
          </p:cNvSpPr>
          <p:nvPr/>
        </p:nvSpPr>
        <p:spPr bwMode="auto">
          <a:xfrm>
            <a:off x="3600450" y="3128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442374" name="Object 6"/>
          <p:cNvGraphicFramePr>
            <a:graphicFrameLocks noChangeAspect="1"/>
          </p:cNvGraphicFramePr>
          <p:nvPr>
            <p:extLst/>
          </p:nvPr>
        </p:nvGraphicFramePr>
        <p:xfrm>
          <a:off x="652462" y="2588774"/>
          <a:ext cx="7163379" cy="1666073"/>
        </p:xfrm>
        <a:graphic>
          <a:graphicData uri="http://schemas.openxmlformats.org/presentationml/2006/ole">
            <mc:AlternateContent xmlns:mc="http://schemas.openxmlformats.org/markup-compatibility/2006">
              <mc:Choice xmlns:v="urn:schemas-microsoft-com:vml" Requires="v">
                <p:oleObj spid="_x0000_s25608" name="Equation" r:id="rId3" imgW="2577960" imgH="596880" progId="Equation.3">
                  <p:embed/>
                </p:oleObj>
              </mc:Choice>
              <mc:Fallback>
                <p:oleObj name="Equation" r:id="rId3" imgW="2577960" imgH="596880" progId="Equation.3">
                  <p:embed/>
                  <p:pic>
                    <p:nvPicPr>
                      <p:cNvPr id="44237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2" y="2588774"/>
                        <a:ext cx="7163379" cy="1666073"/>
                      </a:xfrm>
                      <a:prstGeom prst="rect">
                        <a:avLst/>
                      </a:prstGeom>
                      <a:solidFill>
                        <a:srgbClr val="FFCC99"/>
                      </a:solidFill>
                      <a:ln w="9525">
                        <a:solidFill>
                          <a:schemeClr val="tx1"/>
                        </a:solidFill>
                        <a:miter lim="800000"/>
                        <a:headEnd/>
                        <a:tailEnd/>
                      </a:ln>
                    </p:spPr>
                  </p:pic>
                </p:oleObj>
              </mc:Fallback>
            </mc:AlternateContent>
          </a:graphicData>
        </a:graphic>
      </p:graphicFrame>
      <p:sp>
        <p:nvSpPr>
          <p:cNvPr id="442377" name="Rectangle 9"/>
          <p:cNvSpPr>
            <a:spLocks noChangeArrowheads="1"/>
          </p:cNvSpPr>
          <p:nvPr/>
        </p:nvSpPr>
        <p:spPr bwMode="auto">
          <a:xfrm>
            <a:off x="2976563" y="3124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442376" name="Object 8"/>
          <p:cNvGraphicFramePr>
            <a:graphicFrameLocks noChangeAspect="1"/>
          </p:cNvGraphicFramePr>
          <p:nvPr>
            <p:extLst/>
          </p:nvPr>
        </p:nvGraphicFramePr>
        <p:xfrm>
          <a:off x="652462" y="4532217"/>
          <a:ext cx="7163379" cy="1368389"/>
        </p:xfrm>
        <a:graphic>
          <a:graphicData uri="http://schemas.openxmlformats.org/presentationml/2006/ole">
            <mc:AlternateContent xmlns:mc="http://schemas.openxmlformats.org/markup-compatibility/2006">
              <mc:Choice xmlns:v="urn:schemas-microsoft-com:vml" Requires="v">
                <p:oleObj spid="_x0000_s25609" r:id="rId5" imgW="3187700" imgH="609600" progId="Equation.3">
                  <p:embed/>
                </p:oleObj>
              </mc:Choice>
              <mc:Fallback>
                <p:oleObj r:id="rId5" imgW="3187700" imgH="609600" progId="Equation.3">
                  <p:embed/>
                  <p:pic>
                    <p:nvPicPr>
                      <p:cNvPr id="44237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462" y="4532217"/>
                        <a:ext cx="7163379" cy="1368389"/>
                      </a:xfrm>
                      <a:prstGeom prst="rect">
                        <a:avLst/>
                      </a:prstGeom>
                      <a:solidFill>
                        <a:srgbClr val="FFCC99"/>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2176676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p:txBody>
          <a:bodyPr/>
          <a:lstStyle/>
          <a:p>
            <a:fld id="{AAFDE67B-7BA7-4DF8-AE2C-D2E34DA7C96A}" type="slidenum">
              <a:rPr lang="en-US" altLang="en-US"/>
              <a:pPr/>
              <a:t>4</a:t>
            </a:fld>
            <a:endParaRPr lang="en-US" altLang="en-US"/>
          </a:p>
        </p:txBody>
      </p:sp>
      <p:sp>
        <p:nvSpPr>
          <p:cNvPr id="17410" name="Rectangle 2"/>
          <p:cNvSpPr>
            <a:spLocks noGrp="1" noChangeArrowheads="1"/>
          </p:cNvSpPr>
          <p:nvPr>
            <p:ph type="title"/>
          </p:nvPr>
        </p:nvSpPr>
        <p:spPr/>
        <p:txBody>
          <a:bodyPr/>
          <a:lstStyle/>
          <a:p>
            <a:r>
              <a:rPr lang="en-US" altLang="en-US" b="1" dirty="0" smtClean="0"/>
              <a:t>Branches of </a:t>
            </a:r>
            <a:r>
              <a:rPr lang="en-US" altLang="en-US" b="1" dirty="0"/>
              <a:t>Statistics</a:t>
            </a:r>
          </a:p>
        </p:txBody>
      </p:sp>
      <p:sp>
        <p:nvSpPr>
          <p:cNvPr id="17411" name="Rectangle 3"/>
          <p:cNvSpPr>
            <a:spLocks noGrp="1" noChangeArrowheads="1"/>
          </p:cNvSpPr>
          <p:nvPr>
            <p:ph type="body" idx="1"/>
          </p:nvPr>
        </p:nvSpPr>
        <p:spPr>
          <a:xfrm>
            <a:off x="342901" y="4724400"/>
            <a:ext cx="8458200" cy="2133600"/>
          </a:xfrm>
        </p:spPr>
        <p:txBody>
          <a:bodyPr/>
          <a:lstStyle/>
          <a:p>
            <a:pPr>
              <a:spcBef>
                <a:spcPts val="0"/>
              </a:spcBef>
              <a:spcAft>
                <a:spcPts val="1200"/>
              </a:spcAft>
            </a:pPr>
            <a:r>
              <a:rPr lang="en-US" altLang="en-US" sz="2400" b="1" dirty="0"/>
              <a:t>Descriptive statistics</a:t>
            </a:r>
            <a:r>
              <a:rPr lang="en-US" altLang="en-US" sz="2400" dirty="0"/>
              <a:t> are methods for organizing and summarizing data.  </a:t>
            </a:r>
          </a:p>
          <a:p>
            <a:pPr>
              <a:spcBef>
                <a:spcPts val="0"/>
              </a:spcBef>
              <a:spcAft>
                <a:spcPts val="1200"/>
              </a:spcAft>
            </a:pPr>
            <a:r>
              <a:rPr lang="en-US" altLang="en-US" sz="2400" b="1" dirty="0" smtClean="0"/>
              <a:t>Inferential </a:t>
            </a:r>
            <a:r>
              <a:rPr lang="en-US" altLang="en-US" sz="2400" b="1" dirty="0"/>
              <a:t>statistics</a:t>
            </a:r>
            <a:r>
              <a:rPr lang="en-US" altLang="en-US" sz="2400" dirty="0"/>
              <a:t> are methods for using sample data to make general conclusions (inferences) about populations.  </a:t>
            </a:r>
          </a:p>
          <a:p>
            <a:pPr>
              <a:lnSpc>
                <a:spcPct val="90000"/>
              </a:lnSpc>
            </a:pPr>
            <a:endParaRPr lang="en-US" altLang="en-US" dirty="0"/>
          </a:p>
        </p:txBody>
      </p:sp>
      <p:pic>
        <p:nvPicPr>
          <p:cNvPr id="2" name="Picture 1"/>
          <p:cNvPicPr>
            <a:picLocks noChangeAspect="1"/>
          </p:cNvPicPr>
          <p:nvPr/>
        </p:nvPicPr>
        <p:blipFill rotWithShape="1">
          <a:blip r:embed="rId2"/>
          <a:srcRect l="3711" t="5856" r="3765" b="9227"/>
          <a:stretch/>
        </p:blipFill>
        <p:spPr>
          <a:xfrm>
            <a:off x="1466851" y="847821"/>
            <a:ext cx="6210300" cy="3638357"/>
          </a:xfrm>
          <a:prstGeom prst="rect">
            <a:avLst/>
          </a:prstGeom>
        </p:spPr>
      </p:pic>
    </p:spTree>
    <p:extLst>
      <p:ext uri="{BB962C8B-B14F-4D97-AF65-F5344CB8AC3E}">
        <p14:creationId xmlns:p14="http://schemas.microsoft.com/office/powerpoint/2010/main" val="7211089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Central Limit Theorem</a:t>
            </a:r>
            <a:endParaRPr lang="en-US" dirty="0"/>
          </a:p>
        </p:txBody>
      </p:sp>
      <p:pic>
        <p:nvPicPr>
          <p:cNvPr id="4" name="Picture 3"/>
          <p:cNvPicPr>
            <a:picLocks noChangeAspect="1"/>
          </p:cNvPicPr>
          <p:nvPr/>
        </p:nvPicPr>
        <p:blipFill rotWithShape="1">
          <a:blip r:embed="rId2"/>
          <a:srcRect l="6666" t="22223" r="37500" b="8888"/>
          <a:stretch/>
        </p:blipFill>
        <p:spPr>
          <a:xfrm>
            <a:off x="1240315" y="685799"/>
            <a:ext cx="6663372" cy="6166105"/>
          </a:xfrm>
          <a:prstGeom prst="rect">
            <a:avLst/>
          </a:prstGeom>
        </p:spPr>
      </p:pic>
    </p:spTree>
    <p:extLst>
      <p:ext uri="{BB962C8B-B14F-4D97-AF65-F5344CB8AC3E}">
        <p14:creationId xmlns:p14="http://schemas.microsoft.com/office/powerpoint/2010/main" val="9717950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CLT Applies to Any Population</a:t>
            </a:r>
            <a:endParaRPr lang="en-US" b="1" dirty="0"/>
          </a:p>
        </p:txBody>
      </p:sp>
      <p:pic>
        <p:nvPicPr>
          <p:cNvPr id="4" name="Picture 3"/>
          <p:cNvPicPr>
            <a:picLocks noChangeAspect="1"/>
          </p:cNvPicPr>
          <p:nvPr/>
        </p:nvPicPr>
        <p:blipFill>
          <a:blip r:embed="rId2"/>
          <a:stretch>
            <a:fillRect/>
          </a:stretch>
        </p:blipFill>
        <p:spPr>
          <a:xfrm>
            <a:off x="-31376" y="685799"/>
            <a:ext cx="8975333" cy="5151336"/>
          </a:xfrm>
          <a:prstGeom prst="rect">
            <a:avLst/>
          </a:prstGeom>
        </p:spPr>
      </p:pic>
    </p:spTree>
    <p:extLst>
      <p:ext uri="{BB962C8B-B14F-4D97-AF65-F5344CB8AC3E}">
        <p14:creationId xmlns:p14="http://schemas.microsoft.com/office/powerpoint/2010/main" val="1598581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7074" name="Rectangle 2"/>
          <p:cNvSpPr>
            <a:spLocks noChangeArrowheads="1"/>
          </p:cNvSpPr>
          <p:nvPr/>
        </p:nvSpPr>
        <p:spPr bwMode="auto">
          <a:xfrm>
            <a:off x="1828800" y="762000"/>
            <a:ext cx="9144000" cy="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endParaRPr lang="en-US"/>
          </a:p>
        </p:txBody>
      </p:sp>
      <p:sp>
        <p:nvSpPr>
          <p:cNvPr id="387075" name="Rectangle 3"/>
          <p:cNvSpPr>
            <a:spLocks noGrp="1" noChangeArrowheads="1"/>
          </p:cNvSpPr>
          <p:nvPr>
            <p:ph type="title"/>
          </p:nvPr>
        </p:nvSpPr>
        <p:spPr/>
        <p:txBody>
          <a:bodyPr/>
          <a:lstStyle/>
          <a:p>
            <a:r>
              <a:rPr lang="en-US" altLang="en-US" dirty="0" smtClean="0"/>
              <a:t>Try It!</a:t>
            </a:r>
            <a:endParaRPr lang="en-US" altLang="en-US" sz="2000" dirty="0"/>
          </a:p>
        </p:txBody>
      </p:sp>
      <p:sp>
        <p:nvSpPr>
          <p:cNvPr id="387076" name="Rectangle 4"/>
          <p:cNvSpPr>
            <a:spLocks noGrp="1" noChangeArrowheads="1"/>
          </p:cNvSpPr>
          <p:nvPr>
            <p:ph type="body" idx="4294967295"/>
          </p:nvPr>
        </p:nvSpPr>
        <p:spPr>
          <a:xfrm>
            <a:off x="457200" y="990600"/>
            <a:ext cx="8001000" cy="4343400"/>
          </a:xfrm>
        </p:spPr>
        <p:txBody>
          <a:bodyPr/>
          <a:lstStyle/>
          <a:p>
            <a:pPr marL="457200" indent="-457200">
              <a:spcBef>
                <a:spcPts val="0"/>
              </a:spcBef>
              <a:spcAft>
                <a:spcPts val="2400"/>
              </a:spcAft>
              <a:buSzTx/>
              <a:buFont typeface="+mj-lt"/>
              <a:buAutoNum type="arabicParenR"/>
            </a:pPr>
            <a:r>
              <a:rPr lang="en-US" altLang="en-US" sz="2400" b="1" dirty="0" smtClean="0"/>
              <a:t>Pick </a:t>
            </a:r>
            <a:r>
              <a:rPr lang="en-US" altLang="en-US" sz="2400" b="1" dirty="0"/>
              <a:t>any probability distribution and specify a mean and standard deviation.</a:t>
            </a:r>
          </a:p>
          <a:p>
            <a:pPr marL="457200" indent="-457200">
              <a:spcBef>
                <a:spcPts val="0"/>
              </a:spcBef>
              <a:spcAft>
                <a:spcPts val="2400"/>
              </a:spcAft>
              <a:buSzTx/>
              <a:buFont typeface="+mj-lt"/>
              <a:buAutoNum type="arabicParenR"/>
            </a:pPr>
            <a:r>
              <a:rPr lang="en-US" altLang="en-US" sz="2400" b="1" dirty="0" smtClean="0"/>
              <a:t>Randomly </a:t>
            </a:r>
            <a:r>
              <a:rPr lang="en-US" altLang="en-US" sz="2400" b="1" dirty="0"/>
              <a:t>generate 1000 observations from </a:t>
            </a:r>
            <a:r>
              <a:rPr lang="en-US" altLang="en-US" sz="2400" b="1" dirty="0" smtClean="0"/>
              <a:t>that probability distribution.</a:t>
            </a:r>
            <a:endParaRPr lang="en-US" altLang="en-US" sz="2400" b="1" dirty="0"/>
          </a:p>
          <a:p>
            <a:pPr marL="457200" indent="-457200">
              <a:spcBef>
                <a:spcPts val="0"/>
              </a:spcBef>
              <a:spcAft>
                <a:spcPts val="2400"/>
              </a:spcAft>
              <a:buSzTx/>
              <a:buFont typeface="+mj-lt"/>
              <a:buAutoNum type="arabicParenR"/>
            </a:pPr>
            <a:r>
              <a:rPr lang="en-US" altLang="en-US" sz="2400" b="1" dirty="0" smtClean="0"/>
              <a:t>Plot “observed</a:t>
            </a:r>
            <a:r>
              <a:rPr lang="en-US" altLang="en-US" sz="2400" b="1" dirty="0"/>
              <a:t>” values in a histogram.</a:t>
            </a:r>
          </a:p>
          <a:p>
            <a:pPr marL="457200" indent="-457200">
              <a:spcBef>
                <a:spcPts val="0"/>
              </a:spcBef>
              <a:spcAft>
                <a:spcPts val="2400"/>
              </a:spcAft>
              <a:buSzTx/>
              <a:buFont typeface="+mj-lt"/>
              <a:buAutoNum type="arabicParenR"/>
            </a:pPr>
            <a:r>
              <a:rPr lang="en-US" altLang="en-US" sz="2400" b="1" dirty="0" smtClean="0"/>
              <a:t>Randomly </a:t>
            </a:r>
            <a:r>
              <a:rPr lang="en-US" altLang="en-US" sz="2400" b="1" dirty="0"/>
              <a:t>generate 1000 averages-of-2 (randomly pick 2 and take their average) from that probability </a:t>
            </a:r>
            <a:r>
              <a:rPr lang="en-US" altLang="en-US" sz="2400" b="1" dirty="0" smtClean="0"/>
              <a:t>distribution.</a:t>
            </a:r>
          </a:p>
          <a:p>
            <a:pPr marL="457200" indent="-457200">
              <a:spcBef>
                <a:spcPts val="0"/>
              </a:spcBef>
              <a:spcAft>
                <a:spcPts val="2400"/>
              </a:spcAft>
              <a:buSzTx/>
              <a:buFont typeface="+mj-lt"/>
              <a:buAutoNum type="arabicParenR"/>
            </a:pPr>
            <a:r>
              <a:rPr lang="en-US" altLang="en-US" sz="2400" b="1" dirty="0" smtClean="0"/>
              <a:t>Plot </a:t>
            </a:r>
            <a:r>
              <a:rPr lang="en-US" altLang="en-US" sz="2400" b="1" dirty="0"/>
              <a:t>“observed” averages in histograms.  </a:t>
            </a:r>
          </a:p>
          <a:p>
            <a:pPr marL="457200" indent="-457200">
              <a:spcBef>
                <a:spcPts val="0"/>
              </a:spcBef>
              <a:spcAft>
                <a:spcPts val="2400"/>
              </a:spcAft>
              <a:buSzTx/>
              <a:buFont typeface="+mj-lt"/>
              <a:buAutoNum type="arabicParenR"/>
            </a:pPr>
            <a:r>
              <a:rPr lang="en-US" altLang="en-US" sz="2400" b="1" dirty="0" smtClean="0"/>
              <a:t>Repeat </a:t>
            </a:r>
            <a:r>
              <a:rPr lang="en-US" altLang="en-US" sz="2400" b="1" dirty="0"/>
              <a:t>for averages-of-10, and averages-of-100.</a:t>
            </a:r>
          </a:p>
        </p:txBody>
      </p:sp>
    </p:spTree>
    <p:extLst>
      <p:ext uri="{BB962C8B-B14F-4D97-AF65-F5344CB8AC3E}">
        <p14:creationId xmlns:p14="http://schemas.microsoft.com/office/powerpoint/2010/main" val="38766879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2743200"/>
            <a:ext cx="8153400" cy="676687"/>
          </a:xfrm>
        </p:spPr>
        <p:txBody>
          <a:bodyPr/>
          <a:lstStyle/>
          <a:p>
            <a:r>
              <a:rPr lang="en-US" dirty="0"/>
              <a:t>Hypothesis Testing, Confidence Intervals </a:t>
            </a:r>
            <a:r>
              <a:rPr lang="en-US" dirty="0" smtClean="0"/>
              <a:t/>
            </a:r>
            <a:br>
              <a:rPr lang="en-US" dirty="0" smtClean="0"/>
            </a:br>
            <a:r>
              <a:rPr lang="en-US" dirty="0" smtClean="0"/>
              <a:t>and Calculating Sample </a:t>
            </a:r>
            <a:r>
              <a:rPr lang="en-US" dirty="0"/>
              <a:t>Sizes </a:t>
            </a:r>
          </a:p>
        </p:txBody>
      </p:sp>
    </p:spTree>
    <p:extLst>
      <p:ext uri="{BB962C8B-B14F-4D97-AF65-F5344CB8AC3E}">
        <p14:creationId xmlns:p14="http://schemas.microsoft.com/office/powerpoint/2010/main" val="327050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ar-SA" b="1" dirty="0"/>
              <a:t>Types of Research Questions</a:t>
            </a:r>
          </a:p>
        </p:txBody>
      </p:sp>
      <p:sp>
        <p:nvSpPr>
          <p:cNvPr id="10243" name="Rectangle 3"/>
          <p:cNvSpPr>
            <a:spLocks noGrp="1" noChangeArrowheads="1"/>
          </p:cNvSpPr>
          <p:nvPr>
            <p:ph type="body" idx="1"/>
          </p:nvPr>
        </p:nvSpPr>
        <p:spPr>
          <a:xfrm>
            <a:off x="228600" y="838200"/>
            <a:ext cx="8915400" cy="4983163"/>
          </a:xfrm>
        </p:spPr>
        <p:txBody>
          <a:bodyPr/>
          <a:lstStyle/>
          <a:p>
            <a:pPr marL="339725" indent="-339725">
              <a:spcBef>
                <a:spcPts val="0"/>
              </a:spcBef>
              <a:spcAft>
                <a:spcPts val="1200"/>
              </a:spcAft>
              <a:buSzPct val="100000"/>
              <a:buFont typeface="+mj-lt"/>
              <a:buAutoNum type="arabicPeriod"/>
            </a:pPr>
            <a:r>
              <a:rPr lang="en-US" altLang="ar-SA" sz="2200" b="1" dirty="0"/>
              <a:t>Descriptive</a:t>
            </a:r>
            <a:endParaRPr lang="en-US" altLang="ar-SA" sz="2200" dirty="0"/>
          </a:p>
          <a:p>
            <a:pPr marL="687388" lvl="1" indent="-287338">
              <a:spcBef>
                <a:spcPts val="0"/>
              </a:spcBef>
              <a:spcAft>
                <a:spcPts val="1200"/>
              </a:spcAft>
              <a:buSzPct val="100000"/>
              <a:buFont typeface="Arial" panose="020B0604020202020204" pitchFamily="34" charset="0"/>
              <a:buChar char="−"/>
            </a:pPr>
            <a:r>
              <a:rPr lang="en-US" altLang="ar-SA" sz="2200" dirty="0"/>
              <a:t>Describes phenomena or characteristics of a group being studied</a:t>
            </a:r>
          </a:p>
          <a:p>
            <a:pPr marL="687388" lvl="1" indent="-287338">
              <a:spcBef>
                <a:spcPts val="0"/>
              </a:spcBef>
              <a:spcAft>
                <a:spcPts val="1200"/>
              </a:spcAft>
              <a:buSzPct val="100000"/>
              <a:buFont typeface="Arial" panose="020B0604020202020204" pitchFamily="34" charset="0"/>
              <a:buChar char="−"/>
            </a:pPr>
            <a:r>
              <a:rPr lang="en-US" altLang="ar-SA" sz="2200" dirty="0"/>
              <a:t>Answers “what is”</a:t>
            </a:r>
          </a:p>
          <a:p>
            <a:pPr marL="339725" indent="-339725">
              <a:spcBef>
                <a:spcPts val="0"/>
              </a:spcBef>
              <a:spcAft>
                <a:spcPts val="1200"/>
              </a:spcAft>
              <a:buSzPct val="100000"/>
              <a:buFont typeface="+mj-lt"/>
              <a:buAutoNum type="arabicPeriod"/>
            </a:pPr>
            <a:r>
              <a:rPr lang="en-US" altLang="ar-SA" sz="2200" b="1" dirty="0"/>
              <a:t>Relationship</a:t>
            </a:r>
            <a:endParaRPr lang="en-US" altLang="ar-SA" sz="2200" dirty="0"/>
          </a:p>
          <a:p>
            <a:pPr marL="687388" lvl="1" indent="-287338">
              <a:spcBef>
                <a:spcPts val="0"/>
              </a:spcBef>
              <a:spcAft>
                <a:spcPts val="1200"/>
              </a:spcAft>
              <a:buSzPct val="100000"/>
              <a:buFont typeface="Arial" panose="020B0604020202020204" pitchFamily="34" charset="0"/>
              <a:buChar char="−"/>
            </a:pPr>
            <a:r>
              <a:rPr lang="en-US" altLang="ar-SA" sz="2200" dirty="0"/>
              <a:t>Investigates extent of relationship between variables</a:t>
            </a:r>
          </a:p>
          <a:p>
            <a:pPr marL="687388" lvl="1" indent="-287338">
              <a:spcBef>
                <a:spcPts val="0"/>
              </a:spcBef>
              <a:spcAft>
                <a:spcPts val="1200"/>
              </a:spcAft>
              <a:buSzPct val="100000"/>
              <a:buFont typeface="Arial" panose="020B0604020202020204" pitchFamily="34" charset="0"/>
              <a:buChar char="−"/>
            </a:pPr>
            <a:r>
              <a:rPr lang="en-US" altLang="ar-SA" sz="2200" dirty="0"/>
              <a:t>Does not establish “cause-and-effect”</a:t>
            </a:r>
          </a:p>
          <a:p>
            <a:pPr marL="339725" indent="-339725">
              <a:spcBef>
                <a:spcPts val="0"/>
              </a:spcBef>
              <a:spcAft>
                <a:spcPts val="1200"/>
              </a:spcAft>
              <a:buSzPct val="100000"/>
              <a:buFont typeface="+mj-lt"/>
              <a:buAutoNum type="arabicPeriod"/>
            </a:pPr>
            <a:r>
              <a:rPr lang="en-US" altLang="ar-SA" sz="2200" b="1" dirty="0"/>
              <a:t>Difference</a:t>
            </a:r>
            <a:endParaRPr lang="en-US" altLang="ar-SA" sz="2200" dirty="0"/>
          </a:p>
          <a:p>
            <a:pPr marL="747713" lvl="1" indent="-285750">
              <a:spcBef>
                <a:spcPts val="0"/>
              </a:spcBef>
              <a:spcAft>
                <a:spcPts val="1200"/>
              </a:spcAft>
              <a:buSzPct val="100000"/>
              <a:buFont typeface="Arial" panose="020B0604020202020204" pitchFamily="34" charset="0"/>
              <a:buChar char="−"/>
            </a:pPr>
            <a:r>
              <a:rPr lang="en-US" altLang="ar-SA" sz="2200" dirty="0"/>
              <a:t>Makes comparisons between or within groups of interest</a:t>
            </a:r>
          </a:p>
          <a:p>
            <a:pPr marL="747713" lvl="1" indent="-285750">
              <a:spcBef>
                <a:spcPts val="0"/>
              </a:spcBef>
              <a:spcAft>
                <a:spcPts val="1200"/>
              </a:spcAft>
              <a:buSzPct val="100000"/>
              <a:buFont typeface="Arial" panose="020B0604020202020204" pitchFamily="34" charset="0"/>
              <a:buChar char="−"/>
            </a:pPr>
            <a:r>
              <a:rPr lang="en-US" altLang="ar-SA" sz="2200" dirty="0"/>
              <a:t>Often associated with experimental research</a:t>
            </a:r>
          </a:p>
          <a:p>
            <a:pPr marL="804863" lvl="2" indent="-342900">
              <a:spcBef>
                <a:spcPts val="0"/>
              </a:spcBef>
              <a:spcAft>
                <a:spcPts val="1200"/>
              </a:spcAft>
              <a:buSzPct val="100000"/>
              <a:buFont typeface="Arial" panose="020B0604020202020204" pitchFamily="34" charset="0"/>
              <a:buChar char="−"/>
            </a:pPr>
            <a:r>
              <a:rPr lang="en-US" altLang="ar-SA" sz="2200" dirty="0"/>
              <a:t>Is there a difference between the control group and the experimental group?</a:t>
            </a:r>
          </a:p>
          <a:p>
            <a:pPr marL="0" indent="0">
              <a:spcBef>
                <a:spcPts val="0"/>
              </a:spcBef>
              <a:spcAft>
                <a:spcPts val="1200"/>
              </a:spcAft>
              <a:buSzPct val="100000"/>
              <a:buNone/>
            </a:pPr>
            <a:endParaRPr lang="en-US" altLang="ar-SA" sz="2200" b="1" dirty="0"/>
          </a:p>
        </p:txBody>
      </p:sp>
    </p:spTree>
    <p:extLst>
      <p:ext uri="{BB962C8B-B14F-4D97-AF65-F5344CB8AC3E}">
        <p14:creationId xmlns:p14="http://schemas.microsoft.com/office/powerpoint/2010/main" val="4206896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18C23-D71F-4A76-8FC7-2945BC58574E}"/>
              </a:ext>
            </a:extLst>
          </p:cNvPr>
          <p:cNvSpPr>
            <a:spLocks noGrp="1"/>
          </p:cNvSpPr>
          <p:nvPr>
            <p:ph type="title"/>
          </p:nvPr>
        </p:nvSpPr>
        <p:spPr/>
        <p:txBody>
          <a:bodyPr/>
          <a:lstStyle/>
          <a:p>
            <a:r>
              <a:rPr lang="en-US" b="1" dirty="0"/>
              <a:t>Thought Process</a:t>
            </a:r>
          </a:p>
        </p:txBody>
      </p:sp>
      <p:sp>
        <p:nvSpPr>
          <p:cNvPr id="3" name="Content Placeholder 2">
            <a:extLst>
              <a:ext uri="{FF2B5EF4-FFF2-40B4-BE49-F238E27FC236}">
                <a16:creationId xmlns:a16="http://schemas.microsoft.com/office/drawing/2014/main" id="{2EE3C423-F8E7-43C0-8C6A-BD87E8C79E27}"/>
              </a:ext>
            </a:extLst>
          </p:cNvPr>
          <p:cNvSpPr>
            <a:spLocks noGrp="1"/>
          </p:cNvSpPr>
          <p:nvPr>
            <p:ph idx="1"/>
          </p:nvPr>
        </p:nvSpPr>
        <p:spPr>
          <a:xfrm>
            <a:off x="381000" y="990600"/>
            <a:ext cx="8229600" cy="4983163"/>
          </a:xfrm>
        </p:spPr>
        <p:txBody>
          <a:bodyPr/>
          <a:lstStyle/>
          <a:p>
            <a:pPr>
              <a:spcBef>
                <a:spcPts val="0"/>
              </a:spcBef>
              <a:spcAft>
                <a:spcPts val="1800"/>
              </a:spcAft>
            </a:pPr>
            <a:r>
              <a:rPr lang="en-US" sz="2400" b="1" dirty="0"/>
              <a:t>Research Question</a:t>
            </a:r>
          </a:p>
          <a:p>
            <a:pPr lvl="1">
              <a:spcBef>
                <a:spcPts val="0"/>
              </a:spcBef>
              <a:spcAft>
                <a:spcPts val="1800"/>
              </a:spcAft>
            </a:pPr>
            <a:r>
              <a:rPr lang="en-US" sz="2400" dirty="0" smtClean="0"/>
              <a:t>What </a:t>
            </a:r>
            <a:r>
              <a:rPr lang="en-US" sz="2400" dirty="0"/>
              <a:t>overarching question are you trying to answer</a:t>
            </a:r>
            <a:r>
              <a:rPr lang="en-US" sz="2400" dirty="0" smtClean="0"/>
              <a:t>?</a:t>
            </a:r>
            <a:endParaRPr lang="en-US" sz="2400" dirty="0"/>
          </a:p>
          <a:p>
            <a:pPr>
              <a:spcBef>
                <a:spcPts val="0"/>
              </a:spcBef>
              <a:spcAft>
                <a:spcPts val="1800"/>
              </a:spcAft>
            </a:pPr>
            <a:r>
              <a:rPr lang="en-US" sz="2400" b="1" dirty="0" smtClean="0"/>
              <a:t>Hypothesis</a:t>
            </a:r>
          </a:p>
          <a:p>
            <a:pPr lvl="1">
              <a:spcBef>
                <a:spcPts val="0"/>
              </a:spcBef>
              <a:spcAft>
                <a:spcPts val="1800"/>
              </a:spcAft>
            </a:pPr>
            <a:r>
              <a:rPr lang="en-US" sz="2400" dirty="0" smtClean="0"/>
              <a:t>Individually </a:t>
            </a:r>
            <a:r>
              <a:rPr lang="en-US" sz="2400" dirty="0"/>
              <a:t>testable components that, together, answer your research </a:t>
            </a:r>
            <a:r>
              <a:rPr lang="en-US" sz="2400" dirty="0" smtClean="0"/>
              <a:t>question</a:t>
            </a:r>
            <a:endParaRPr lang="en-US" sz="2400" dirty="0"/>
          </a:p>
          <a:p>
            <a:pPr>
              <a:spcBef>
                <a:spcPts val="0"/>
              </a:spcBef>
              <a:spcAft>
                <a:spcPts val="1800"/>
              </a:spcAft>
            </a:pPr>
            <a:r>
              <a:rPr lang="en-US" sz="2400" b="1" dirty="0"/>
              <a:t>Rationale and Significance</a:t>
            </a:r>
          </a:p>
          <a:p>
            <a:pPr lvl="1">
              <a:spcBef>
                <a:spcPts val="0"/>
              </a:spcBef>
              <a:spcAft>
                <a:spcPts val="1800"/>
              </a:spcAft>
            </a:pPr>
            <a:r>
              <a:rPr lang="en-US" sz="2400" dirty="0" smtClean="0"/>
              <a:t>Why </a:t>
            </a:r>
            <a:r>
              <a:rPr lang="en-US" sz="2400" dirty="0"/>
              <a:t>is it necessary to be performing this work? What will be the application or purpose of your results?</a:t>
            </a:r>
          </a:p>
        </p:txBody>
      </p:sp>
    </p:spTree>
    <p:extLst>
      <p:ext uri="{BB962C8B-B14F-4D97-AF65-F5344CB8AC3E}">
        <p14:creationId xmlns:p14="http://schemas.microsoft.com/office/powerpoint/2010/main" val="1204432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9A64-632F-4EB6-BD3F-D7AE4B830C9F}"/>
              </a:ext>
            </a:extLst>
          </p:cNvPr>
          <p:cNvSpPr>
            <a:spLocks noGrp="1"/>
          </p:cNvSpPr>
          <p:nvPr>
            <p:ph type="title"/>
          </p:nvPr>
        </p:nvSpPr>
        <p:spPr/>
        <p:txBody>
          <a:bodyPr/>
          <a:lstStyle/>
          <a:p>
            <a:r>
              <a:rPr lang="en-US" b="1" dirty="0" smtClean="0"/>
              <a:t>Notation</a:t>
            </a:r>
            <a:endParaRPr lang="en-US" b="1" dirty="0"/>
          </a:p>
        </p:txBody>
      </p:sp>
      <p:sp>
        <p:nvSpPr>
          <p:cNvPr id="3" name="Content Placeholder 2">
            <a:extLst>
              <a:ext uri="{FF2B5EF4-FFF2-40B4-BE49-F238E27FC236}">
                <a16:creationId xmlns:a16="http://schemas.microsoft.com/office/drawing/2014/main" id="{68962C91-28DD-4086-A04C-4E1AD28FB93A}"/>
              </a:ext>
            </a:extLst>
          </p:cNvPr>
          <p:cNvSpPr>
            <a:spLocks noGrp="1"/>
          </p:cNvSpPr>
          <p:nvPr>
            <p:ph idx="1"/>
          </p:nvPr>
        </p:nvSpPr>
        <p:spPr>
          <a:xfrm>
            <a:off x="381000" y="990600"/>
            <a:ext cx="8229600" cy="4983163"/>
          </a:xfrm>
        </p:spPr>
        <p:txBody>
          <a:bodyPr/>
          <a:lstStyle/>
          <a:p>
            <a:r>
              <a:rPr lang="en-US" altLang="en-US" sz="2400" dirty="0"/>
              <a:t>A </a:t>
            </a:r>
            <a:r>
              <a:rPr lang="en-US" altLang="en-US" sz="2400" b="1" dirty="0"/>
              <a:t>directional hypothesis </a:t>
            </a:r>
            <a:r>
              <a:rPr lang="en-US" altLang="en-US" sz="2400" dirty="0"/>
              <a:t>is one in which the researcher indicates the specific direction that he or she expects will emerge in a relationship in the study. </a:t>
            </a:r>
          </a:p>
          <a:p>
            <a:pPr marL="0" indent="0">
              <a:buNone/>
            </a:pPr>
            <a:endParaRPr lang="en-US" altLang="en-US" sz="2400" dirty="0"/>
          </a:p>
          <a:p>
            <a:pPr marL="0" indent="0">
              <a:buNone/>
            </a:pPr>
            <a:r>
              <a:rPr lang="en-US" altLang="en-US" sz="2400" b="1" dirty="0" smtClean="0"/>
              <a:t>	Notation</a:t>
            </a:r>
            <a:r>
              <a:rPr lang="en-US" altLang="en-US" sz="2400" b="1" dirty="0"/>
              <a:t>:</a:t>
            </a:r>
            <a:r>
              <a:rPr lang="en-US" altLang="en-US" sz="2400" dirty="0"/>
              <a:t> 	H</a:t>
            </a:r>
            <a:r>
              <a:rPr lang="en-US" altLang="en-US" sz="2400" baseline="-25000" dirty="0"/>
              <a:t>0</a:t>
            </a:r>
            <a:r>
              <a:rPr lang="en-US" altLang="en-US" sz="2400" dirty="0"/>
              <a:t>:</a:t>
            </a:r>
            <a:r>
              <a:rPr lang="en-US" altLang="en-US" sz="2400" baseline="-25000" dirty="0"/>
              <a:t> </a:t>
            </a:r>
            <a:r>
              <a:rPr lang="en-US" altLang="en-US" sz="2400" i="1" dirty="0"/>
              <a:t>µ</a:t>
            </a:r>
            <a:r>
              <a:rPr lang="en-US" altLang="en-US" sz="2400" baseline="-25000" dirty="0"/>
              <a:t>1</a:t>
            </a:r>
            <a:r>
              <a:rPr lang="en-US" altLang="en-US" sz="2400" dirty="0"/>
              <a:t> </a:t>
            </a:r>
            <a:r>
              <a:rPr lang="en-US" altLang="en-US" sz="2400" u="sng" dirty="0"/>
              <a:t>&lt;</a:t>
            </a:r>
            <a:r>
              <a:rPr lang="en-US" altLang="en-US" sz="2400" dirty="0"/>
              <a:t> </a:t>
            </a:r>
            <a:r>
              <a:rPr lang="en-US" altLang="en-US" sz="2400" i="1" dirty="0"/>
              <a:t>µ</a:t>
            </a:r>
            <a:r>
              <a:rPr lang="en-US" altLang="en-US" sz="2400" baseline="-25000" dirty="0"/>
              <a:t>2	 </a:t>
            </a:r>
            <a:r>
              <a:rPr lang="en-US" altLang="en-US" sz="2400" dirty="0"/>
              <a:t>H</a:t>
            </a:r>
            <a:r>
              <a:rPr lang="en-US" altLang="en-US" sz="2400" baseline="-25000" dirty="0"/>
              <a:t>1</a:t>
            </a:r>
            <a:r>
              <a:rPr lang="en-US" altLang="en-US" sz="2400" dirty="0"/>
              <a:t>:</a:t>
            </a:r>
            <a:r>
              <a:rPr lang="en-US" altLang="en-US" sz="2400" baseline="-25000" dirty="0"/>
              <a:t> </a:t>
            </a:r>
            <a:r>
              <a:rPr lang="en-US" altLang="en-US" sz="2400" i="1" dirty="0"/>
              <a:t>µ</a:t>
            </a:r>
            <a:r>
              <a:rPr lang="en-US" altLang="en-US" sz="2400" baseline="-25000" dirty="0"/>
              <a:t>1</a:t>
            </a:r>
            <a:r>
              <a:rPr lang="en-US" altLang="en-US" sz="2400" dirty="0"/>
              <a:t> &gt; </a:t>
            </a:r>
            <a:r>
              <a:rPr lang="en-US" altLang="en-US" sz="2400" i="1" dirty="0"/>
              <a:t>µ</a:t>
            </a:r>
            <a:r>
              <a:rPr lang="en-US" altLang="en-US" sz="2400" baseline="-25000" dirty="0"/>
              <a:t>2</a:t>
            </a:r>
            <a:endParaRPr lang="en-US" altLang="en-US" sz="2400" dirty="0"/>
          </a:p>
          <a:p>
            <a:pPr marL="0" indent="0">
              <a:buNone/>
            </a:pPr>
            <a:endParaRPr lang="en-US" altLang="en-US" sz="2400" dirty="0"/>
          </a:p>
          <a:p>
            <a:r>
              <a:rPr lang="en-US" altLang="en-US" sz="2400" dirty="0"/>
              <a:t>A </a:t>
            </a:r>
            <a:r>
              <a:rPr lang="en-US" altLang="en-US" sz="2400" b="1" dirty="0"/>
              <a:t>non-directional hypothesis </a:t>
            </a:r>
            <a:r>
              <a:rPr lang="en-US" altLang="en-US" sz="2400" dirty="0"/>
              <a:t>is when there is no specific prediction about what direction the outcome of a study will take.</a:t>
            </a:r>
          </a:p>
          <a:p>
            <a:endParaRPr lang="en-US" altLang="en-US" sz="2400" dirty="0"/>
          </a:p>
          <a:p>
            <a:pPr marL="0" indent="0">
              <a:buNone/>
            </a:pPr>
            <a:r>
              <a:rPr lang="en-US" altLang="en-US" sz="2400" b="1" dirty="0" smtClean="0"/>
              <a:t>	Notation</a:t>
            </a:r>
            <a:r>
              <a:rPr lang="en-US" altLang="en-US" sz="2400" b="1" dirty="0"/>
              <a:t>:</a:t>
            </a:r>
            <a:r>
              <a:rPr lang="en-US" altLang="en-US" sz="2400" dirty="0"/>
              <a:t> 	H</a:t>
            </a:r>
            <a:r>
              <a:rPr lang="en-US" altLang="en-US" sz="2400" baseline="-25000" dirty="0"/>
              <a:t>0</a:t>
            </a:r>
            <a:r>
              <a:rPr lang="en-US" altLang="en-US" sz="2400" dirty="0"/>
              <a:t>:</a:t>
            </a:r>
            <a:r>
              <a:rPr lang="en-US" altLang="en-US" sz="2400" baseline="-25000" dirty="0"/>
              <a:t> </a:t>
            </a:r>
            <a:r>
              <a:rPr lang="en-US" altLang="en-US" sz="2400" i="1" dirty="0"/>
              <a:t>µ</a:t>
            </a:r>
            <a:r>
              <a:rPr lang="en-US" altLang="en-US" sz="2400" baseline="-25000" dirty="0"/>
              <a:t>1</a:t>
            </a:r>
            <a:r>
              <a:rPr lang="en-US" altLang="en-US" sz="2400" dirty="0"/>
              <a:t> = </a:t>
            </a:r>
            <a:r>
              <a:rPr lang="en-US" altLang="en-US" sz="2400" i="1" dirty="0"/>
              <a:t>µ</a:t>
            </a:r>
            <a:r>
              <a:rPr lang="en-US" altLang="en-US" sz="2400" baseline="-25000" dirty="0"/>
              <a:t>2	 </a:t>
            </a:r>
            <a:r>
              <a:rPr lang="en-US" altLang="en-US" sz="2400" dirty="0"/>
              <a:t>H</a:t>
            </a:r>
            <a:r>
              <a:rPr lang="en-US" altLang="en-US" sz="2400" baseline="-25000" dirty="0"/>
              <a:t>1</a:t>
            </a:r>
            <a:r>
              <a:rPr lang="en-US" altLang="en-US" sz="2400" dirty="0"/>
              <a:t>:</a:t>
            </a:r>
            <a:r>
              <a:rPr lang="en-US" altLang="en-US" sz="2400" baseline="-25000" dirty="0"/>
              <a:t> </a:t>
            </a:r>
            <a:r>
              <a:rPr lang="en-US" altLang="en-US" sz="2400" i="1" dirty="0"/>
              <a:t>µ</a:t>
            </a:r>
            <a:r>
              <a:rPr lang="en-US" altLang="en-US" sz="2400" baseline="-25000" dirty="0"/>
              <a:t>1</a:t>
            </a:r>
            <a:r>
              <a:rPr lang="en-US" altLang="en-US" sz="2400" dirty="0"/>
              <a:t> ≠ </a:t>
            </a:r>
            <a:r>
              <a:rPr lang="en-US" altLang="en-US" sz="2400" i="1" dirty="0"/>
              <a:t>µ</a:t>
            </a:r>
            <a:r>
              <a:rPr lang="en-US" altLang="en-US" sz="2400" baseline="-25000" dirty="0"/>
              <a:t>2</a:t>
            </a:r>
            <a:endParaRPr lang="en-US" altLang="en-US" sz="2400" dirty="0"/>
          </a:p>
          <a:p>
            <a:pPr marL="0" indent="0">
              <a:buNone/>
            </a:pPr>
            <a:endParaRPr lang="en-US" altLang="en-US" sz="2400" dirty="0"/>
          </a:p>
          <a:p>
            <a:endParaRPr lang="en-US" sz="2400" dirty="0"/>
          </a:p>
        </p:txBody>
      </p:sp>
    </p:spTree>
    <p:extLst>
      <p:ext uri="{BB962C8B-B14F-4D97-AF65-F5344CB8AC3E}">
        <p14:creationId xmlns:p14="http://schemas.microsoft.com/office/powerpoint/2010/main" val="3389666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E01EE-E46A-42D5-B581-84D75407A054}"/>
              </a:ext>
            </a:extLst>
          </p:cNvPr>
          <p:cNvSpPr>
            <a:spLocks noGrp="1"/>
          </p:cNvSpPr>
          <p:nvPr>
            <p:ph type="title"/>
          </p:nvPr>
        </p:nvSpPr>
        <p:spPr/>
        <p:txBody>
          <a:bodyPr/>
          <a:lstStyle/>
          <a:p>
            <a:r>
              <a:rPr lang="en-US" b="1" dirty="0"/>
              <a:t>Hypothesis – Example 1</a:t>
            </a:r>
          </a:p>
        </p:txBody>
      </p:sp>
      <p:sp>
        <p:nvSpPr>
          <p:cNvPr id="3" name="Content Placeholder 2">
            <a:extLst>
              <a:ext uri="{FF2B5EF4-FFF2-40B4-BE49-F238E27FC236}">
                <a16:creationId xmlns:a16="http://schemas.microsoft.com/office/drawing/2014/main" id="{00D9240A-2E2C-458F-914D-D9A8D7F94F21}"/>
              </a:ext>
            </a:extLst>
          </p:cNvPr>
          <p:cNvSpPr>
            <a:spLocks noGrp="1"/>
          </p:cNvSpPr>
          <p:nvPr>
            <p:ph idx="1"/>
          </p:nvPr>
        </p:nvSpPr>
        <p:spPr>
          <a:xfrm>
            <a:off x="381000" y="914400"/>
            <a:ext cx="8686800" cy="4983163"/>
          </a:xfrm>
        </p:spPr>
        <p:txBody>
          <a:bodyPr/>
          <a:lstStyle/>
          <a:p>
            <a:pPr marL="0" indent="0">
              <a:spcBef>
                <a:spcPts val="0"/>
              </a:spcBef>
              <a:spcAft>
                <a:spcPts val="1200"/>
              </a:spcAft>
              <a:buNone/>
            </a:pPr>
            <a:r>
              <a:rPr lang="en-US" sz="2400" b="1" dirty="0"/>
              <a:t>Adjusting </a:t>
            </a:r>
            <a:r>
              <a:rPr lang="en-US" sz="2400" b="1" dirty="0" smtClean="0"/>
              <a:t>carbonation </a:t>
            </a:r>
            <a:r>
              <a:rPr lang="en-US" sz="2400" b="1" dirty="0"/>
              <a:t>level, amount of syrup, and transportation container for Coca-Cola fountain drinks makes McDonald’s Coca-Cola better tasting than Burger King’s</a:t>
            </a:r>
            <a:r>
              <a:rPr lang="en-US" sz="2400" b="1" dirty="0" smtClean="0"/>
              <a:t>.</a:t>
            </a:r>
            <a:endParaRPr lang="en-US" sz="2400" dirty="0"/>
          </a:p>
          <a:p>
            <a:pPr marL="0" indent="0">
              <a:spcBef>
                <a:spcPts val="0"/>
              </a:spcBef>
              <a:spcAft>
                <a:spcPts val="1200"/>
              </a:spcAft>
              <a:buNone/>
            </a:pPr>
            <a:r>
              <a:rPr lang="en-US" sz="2400" b="1" dirty="0" smtClean="0"/>
              <a:t>What </a:t>
            </a:r>
            <a:r>
              <a:rPr lang="en-US" sz="2400" b="1" dirty="0"/>
              <a:t>questions are being </a:t>
            </a:r>
            <a:r>
              <a:rPr lang="en-US" sz="2400" b="1" dirty="0" smtClean="0"/>
              <a:t>asked?</a:t>
            </a:r>
            <a:endParaRPr lang="en-US" sz="2400" b="1" dirty="0"/>
          </a:p>
          <a:p>
            <a:pPr marL="457200" indent="-457200">
              <a:spcBef>
                <a:spcPts val="0"/>
              </a:spcBef>
              <a:spcAft>
                <a:spcPts val="1200"/>
              </a:spcAft>
              <a:buAutoNum type="arabicPeriod"/>
            </a:pPr>
            <a:r>
              <a:rPr lang="en-US" sz="2400" dirty="0"/>
              <a:t>Does carbonation level affect taste?</a:t>
            </a:r>
          </a:p>
          <a:p>
            <a:pPr marL="457200" indent="-457200">
              <a:spcBef>
                <a:spcPts val="0"/>
              </a:spcBef>
              <a:spcAft>
                <a:spcPts val="1200"/>
              </a:spcAft>
              <a:buAutoNum type="arabicPeriod"/>
            </a:pPr>
            <a:r>
              <a:rPr lang="en-US" sz="2400" dirty="0"/>
              <a:t>Does amount of syrup affect taste?</a:t>
            </a:r>
          </a:p>
          <a:p>
            <a:pPr marL="457200" indent="-457200">
              <a:spcBef>
                <a:spcPts val="0"/>
              </a:spcBef>
              <a:spcAft>
                <a:spcPts val="1200"/>
              </a:spcAft>
              <a:buAutoNum type="arabicPeriod"/>
            </a:pPr>
            <a:r>
              <a:rPr lang="en-US" sz="2400" dirty="0"/>
              <a:t>Does transportation container affect taste?</a:t>
            </a:r>
          </a:p>
          <a:p>
            <a:pPr marL="457200" indent="-457200">
              <a:spcBef>
                <a:spcPts val="0"/>
              </a:spcBef>
              <a:spcAft>
                <a:spcPts val="1200"/>
              </a:spcAft>
              <a:buAutoNum type="arabicPeriod"/>
            </a:pPr>
            <a:r>
              <a:rPr lang="en-US" sz="2400" dirty="0"/>
              <a:t>Do people prefer McDonald’s Coca-Cola over Burger King</a:t>
            </a:r>
            <a:r>
              <a:rPr lang="en-US" sz="2400" dirty="0" smtClean="0"/>
              <a:t>?</a:t>
            </a:r>
            <a:endParaRPr lang="en-US" sz="2400" dirty="0"/>
          </a:p>
          <a:p>
            <a:pPr marL="0" indent="0">
              <a:spcBef>
                <a:spcPts val="0"/>
              </a:spcBef>
              <a:spcAft>
                <a:spcPts val="1200"/>
              </a:spcAft>
              <a:buNone/>
            </a:pPr>
            <a:r>
              <a:rPr lang="en-US" sz="2400" b="1" dirty="0"/>
              <a:t>How can we develop a testable hypothesis?</a:t>
            </a:r>
          </a:p>
          <a:p>
            <a:pPr marL="0" indent="0">
              <a:spcBef>
                <a:spcPts val="0"/>
              </a:spcBef>
              <a:spcAft>
                <a:spcPts val="1200"/>
              </a:spcAft>
              <a:buNone/>
            </a:pPr>
            <a:r>
              <a:rPr lang="en-US" sz="2400" b="1" dirty="0"/>
              <a:t>What would be the rationale for determining this? </a:t>
            </a:r>
            <a:endParaRPr lang="en-US" sz="2400" b="1" dirty="0" smtClean="0"/>
          </a:p>
          <a:p>
            <a:pPr marL="0" indent="0">
              <a:spcBef>
                <a:spcPts val="0"/>
              </a:spcBef>
              <a:spcAft>
                <a:spcPts val="1200"/>
              </a:spcAft>
              <a:buNone/>
            </a:pPr>
            <a:r>
              <a:rPr lang="en-US" sz="2400" b="1" dirty="0" smtClean="0"/>
              <a:t>Could </a:t>
            </a:r>
            <a:r>
              <a:rPr lang="en-US" sz="2400" b="1" dirty="0"/>
              <a:t>we get IRB approval for this study?</a:t>
            </a:r>
          </a:p>
          <a:p>
            <a:pPr marL="0" indent="0">
              <a:spcBef>
                <a:spcPts val="0"/>
              </a:spcBef>
              <a:spcAft>
                <a:spcPts val="1200"/>
              </a:spcAft>
              <a:buNone/>
            </a:pPr>
            <a:endParaRPr lang="en-US" sz="2400" b="1" dirty="0"/>
          </a:p>
        </p:txBody>
      </p:sp>
    </p:spTree>
    <p:extLst>
      <p:ext uri="{BB962C8B-B14F-4D97-AF65-F5344CB8AC3E}">
        <p14:creationId xmlns:p14="http://schemas.microsoft.com/office/powerpoint/2010/main" val="3963115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9D49-A72D-4272-8D22-B43958A61A23}"/>
              </a:ext>
            </a:extLst>
          </p:cNvPr>
          <p:cNvSpPr>
            <a:spLocks noGrp="1"/>
          </p:cNvSpPr>
          <p:nvPr>
            <p:ph type="title"/>
          </p:nvPr>
        </p:nvSpPr>
        <p:spPr/>
        <p:txBody>
          <a:bodyPr/>
          <a:lstStyle/>
          <a:p>
            <a:r>
              <a:rPr lang="en-US" b="1" dirty="0"/>
              <a:t>Hypothesis – Example 2</a:t>
            </a:r>
          </a:p>
        </p:txBody>
      </p:sp>
      <p:sp>
        <p:nvSpPr>
          <p:cNvPr id="3" name="Content Placeholder 2">
            <a:extLst>
              <a:ext uri="{FF2B5EF4-FFF2-40B4-BE49-F238E27FC236}">
                <a16:creationId xmlns:a16="http://schemas.microsoft.com/office/drawing/2014/main" id="{B20BC7B6-AD46-414F-A4A7-5EF5DB4C0156}"/>
              </a:ext>
            </a:extLst>
          </p:cNvPr>
          <p:cNvSpPr>
            <a:spLocks noGrp="1"/>
          </p:cNvSpPr>
          <p:nvPr>
            <p:ph idx="1"/>
          </p:nvPr>
        </p:nvSpPr>
        <p:spPr>
          <a:xfrm>
            <a:off x="304800" y="838200"/>
            <a:ext cx="8229600" cy="4983163"/>
          </a:xfrm>
        </p:spPr>
        <p:txBody>
          <a:bodyPr/>
          <a:lstStyle/>
          <a:p>
            <a:pPr marL="0" indent="0">
              <a:spcBef>
                <a:spcPts val="0"/>
              </a:spcBef>
              <a:spcAft>
                <a:spcPts val="1200"/>
              </a:spcAft>
              <a:buNone/>
            </a:pPr>
            <a:r>
              <a:rPr lang="en-US" sz="2400" b="1" dirty="0"/>
              <a:t>Pasteurization of milk improves its safety while decreasing its “flavor” and acceptability among individuals living in rural settings</a:t>
            </a:r>
            <a:r>
              <a:rPr lang="en-US" sz="2400" b="1" dirty="0" smtClean="0"/>
              <a:t>.</a:t>
            </a:r>
            <a:endParaRPr lang="en-US" sz="2400" b="1" dirty="0"/>
          </a:p>
          <a:p>
            <a:pPr marL="0" indent="0">
              <a:spcBef>
                <a:spcPts val="0"/>
              </a:spcBef>
              <a:spcAft>
                <a:spcPts val="1200"/>
              </a:spcAft>
              <a:buNone/>
            </a:pPr>
            <a:r>
              <a:rPr lang="en-US" sz="2400" b="1" dirty="0" smtClean="0"/>
              <a:t>What </a:t>
            </a:r>
            <a:r>
              <a:rPr lang="en-US" sz="2400" b="1" dirty="0"/>
              <a:t>questions </a:t>
            </a:r>
            <a:r>
              <a:rPr lang="en-US" sz="2400" b="1" dirty="0" smtClean="0"/>
              <a:t>are being asked?</a:t>
            </a:r>
            <a:endParaRPr lang="en-US" sz="2400" b="1" dirty="0"/>
          </a:p>
          <a:p>
            <a:pPr marL="457200" indent="-457200">
              <a:spcBef>
                <a:spcPts val="0"/>
              </a:spcBef>
              <a:spcAft>
                <a:spcPts val="1200"/>
              </a:spcAft>
              <a:buAutoNum type="arabicPeriod"/>
            </a:pPr>
            <a:r>
              <a:rPr lang="en-US" sz="2400" dirty="0"/>
              <a:t>Does pasteurization improve the safety of milk?</a:t>
            </a:r>
          </a:p>
          <a:p>
            <a:pPr marL="457200" indent="-457200">
              <a:spcBef>
                <a:spcPts val="0"/>
              </a:spcBef>
              <a:spcAft>
                <a:spcPts val="1200"/>
              </a:spcAft>
              <a:buAutoNum type="arabicPeriod"/>
            </a:pPr>
            <a:r>
              <a:rPr lang="en-US" sz="2400" dirty="0"/>
              <a:t>Does pasteurization result in different flavor profiles?</a:t>
            </a:r>
          </a:p>
          <a:p>
            <a:pPr marL="457200" indent="-457200">
              <a:spcBef>
                <a:spcPts val="0"/>
              </a:spcBef>
              <a:spcAft>
                <a:spcPts val="1200"/>
              </a:spcAft>
              <a:buAutoNum type="arabicPeriod"/>
            </a:pPr>
            <a:r>
              <a:rPr lang="en-US" sz="2400" dirty="0"/>
              <a:t>Do individuals living in rural settings have a greater preference for milk that is NOT pasteurized than those living in urban settings</a:t>
            </a:r>
            <a:r>
              <a:rPr lang="en-US" sz="2400" dirty="0" smtClean="0"/>
              <a:t>?</a:t>
            </a:r>
            <a:endParaRPr lang="en-US" sz="2400" dirty="0"/>
          </a:p>
          <a:p>
            <a:pPr marL="0" indent="0">
              <a:spcBef>
                <a:spcPts val="0"/>
              </a:spcBef>
              <a:spcAft>
                <a:spcPts val="1200"/>
              </a:spcAft>
              <a:buNone/>
            </a:pPr>
            <a:r>
              <a:rPr lang="en-US" sz="2400" b="1" dirty="0"/>
              <a:t>How can we develop a testable hypothesis?</a:t>
            </a:r>
          </a:p>
          <a:p>
            <a:pPr marL="0" indent="0">
              <a:spcBef>
                <a:spcPts val="0"/>
              </a:spcBef>
              <a:spcAft>
                <a:spcPts val="1200"/>
              </a:spcAft>
              <a:buNone/>
            </a:pPr>
            <a:r>
              <a:rPr lang="en-US" sz="2400" b="1" dirty="0"/>
              <a:t>What would be the rationale for determining this</a:t>
            </a:r>
            <a:r>
              <a:rPr lang="en-US" sz="2400" b="1" dirty="0" smtClean="0"/>
              <a:t>?</a:t>
            </a:r>
          </a:p>
          <a:p>
            <a:pPr marL="0" indent="0">
              <a:spcBef>
                <a:spcPts val="0"/>
              </a:spcBef>
              <a:spcAft>
                <a:spcPts val="1200"/>
              </a:spcAft>
              <a:buNone/>
            </a:pPr>
            <a:r>
              <a:rPr lang="en-US" sz="2400" b="1" dirty="0" smtClean="0"/>
              <a:t>Could we get IRB approval for this study?</a:t>
            </a:r>
            <a:endParaRPr lang="en-US" sz="2400" b="1" dirty="0"/>
          </a:p>
          <a:p>
            <a:pPr marL="0" indent="0">
              <a:spcBef>
                <a:spcPts val="0"/>
              </a:spcBef>
              <a:spcAft>
                <a:spcPts val="1200"/>
              </a:spcAft>
              <a:buNone/>
            </a:pPr>
            <a:endParaRPr lang="en-US" sz="2400" dirty="0"/>
          </a:p>
          <a:p>
            <a:pPr marL="457200" indent="-457200">
              <a:spcBef>
                <a:spcPts val="0"/>
              </a:spcBef>
              <a:spcAft>
                <a:spcPts val="1200"/>
              </a:spcAft>
              <a:buAutoNum type="arabicPeriod"/>
            </a:pPr>
            <a:endParaRPr lang="en-US" sz="2400" dirty="0"/>
          </a:p>
          <a:p>
            <a:pPr marL="0" indent="0">
              <a:spcBef>
                <a:spcPts val="0"/>
              </a:spcBef>
              <a:spcAft>
                <a:spcPts val="1200"/>
              </a:spcAft>
              <a:buNone/>
            </a:pPr>
            <a:endParaRPr lang="en-US" sz="2400" dirty="0"/>
          </a:p>
        </p:txBody>
      </p:sp>
    </p:spTree>
    <p:extLst>
      <p:ext uri="{BB962C8B-B14F-4D97-AF65-F5344CB8AC3E}">
        <p14:creationId xmlns:p14="http://schemas.microsoft.com/office/powerpoint/2010/main" val="1040393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Hypothesis Testing</a:t>
            </a:r>
            <a:endParaRPr lang="en-US" dirty="0"/>
          </a:p>
        </p:txBody>
      </p:sp>
    </p:spTree>
    <p:extLst>
      <p:ext uri="{BB962C8B-B14F-4D97-AF65-F5344CB8AC3E}">
        <p14:creationId xmlns:p14="http://schemas.microsoft.com/office/powerpoint/2010/main" val="814435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b="1" dirty="0" smtClean="0"/>
              <a:t>Populations and Samples</a:t>
            </a:r>
          </a:p>
        </p:txBody>
      </p:sp>
      <p:sp>
        <p:nvSpPr>
          <p:cNvPr id="9219" name="Rectangle 3"/>
          <p:cNvSpPr>
            <a:spLocks noGrp="1" noChangeArrowheads="1"/>
          </p:cNvSpPr>
          <p:nvPr>
            <p:ph type="body" idx="1"/>
          </p:nvPr>
        </p:nvSpPr>
        <p:spPr>
          <a:xfrm>
            <a:off x="381000" y="990600"/>
            <a:ext cx="8229600" cy="4983163"/>
          </a:xfrm>
        </p:spPr>
        <p:txBody>
          <a:bodyPr/>
          <a:lstStyle/>
          <a:p>
            <a:pPr eaLnBrk="1" hangingPunct="1">
              <a:spcBef>
                <a:spcPts val="0"/>
              </a:spcBef>
              <a:spcAft>
                <a:spcPts val="1800"/>
              </a:spcAft>
            </a:pPr>
            <a:r>
              <a:rPr lang="en-US" altLang="en-US" sz="2400" dirty="0" smtClean="0"/>
              <a:t>A </a:t>
            </a:r>
            <a:r>
              <a:rPr lang="en-US" altLang="en-US" sz="2400" b="1" dirty="0"/>
              <a:t>population </a:t>
            </a:r>
            <a:r>
              <a:rPr lang="en-US" altLang="en-US" sz="2400" dirty="0"/>
              <a:t>is the collection of </a:t>
            </a:r>
            <a:r>
              <a:rPr lang="en-US" altLang="en-US" sz="2400" i="1" dirty="0"/>
              <a:t>all</a:t>
            </a:r>
            <a:r>
              <a:rPr lang="en-US" altLang="en-US" sz="2400" dirty="0"/>
              <a:t> outcomes, responses, measurement, or counts that are of interest.</a:t>
            </a:r>
          </a:p>
          <a:p>
            <a:pPr>
              <a:spcBef>
                <a:spcPts val="0"/>
              </a:spcBef>
              <a:spcAft>
                <a:spcPts val="1800"/>
              </a:spcAft>
            </a:pPr>
            <a:r>
              <a:rPr lang="en-US" altLang="en-US" sz="2400" dirty="0"/>
              <a:t>A </a:t>
            </a:r>
            <a:r>
              <a:rPr lang="en-US" altLang="en-US" sz="2400" b="1" dirty="0"/>
              <a:t>sample </a:t>
            </a:r>
            <a:r>
              <a:rPr lang="en-US" altLang="en-US" sz="2400" dirty="0"/>
              <a:t>is a subset of a population.</a:t>
            </a:r>
          </a:p>
          <a:p>
            <a:pPr eaLnBrk="1" hangingPunct="1">
              <a:lnSpc>
                <a:spcPct val="80000"/>
              </a:lnSpc>
            </a:pPr>
            <a:endParaRPr lang="en-US" altLang="en-US" dirty="0" smtClean="0"/>
          </a:p>
        </p:txBody>
      </p:sp>
      <p:grpSp>
        <p:nvGrpSpPr>
          <p:cNvPr id="5" name="Group 4"/>
          <p:cNvGrpSpPr/>
          <p:nvPr/>
        </p:nvGrpSpPr>
        <p:grpSpPr>
          <a:xfrm>
            <a:off x="2209799" y="2590800"/>
            <a:ext cx="4572001" cy="4038600"/>
            <a:chOff x="2209799" y="2514600"/>
            <a:chExt cx="4572001" cy="4038600"/>
          </a:xfrm>
        </p:grpSpPr>
        <p:sp>
          <p:nvSpPr>
            <p:cNvPr id="3" name="Oval 2"/>
            <p:cNvSpPr/>
            <p:nvPr/>
          </p:nvSpPr>
          <p:spPr bwMode="auto">
            <a:xfrm>
              <a:off x="2209799" y="2514600"/>
              <a:ext cx="4572001" cy="4038600"/>
            </a:xfrm>
            <a:prstGeom prst="ellipse">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10" name="Oval 9"/>
            <p:cNvSpPr/>
            <p:nvPr/>
          </p:nvSpPr>
          <p:spPr bwMode="auto">
            <a:xfrm>
              <a:off x="4114800" y="4419601"/>
              <a:ext cx="1524000" cy="1268490"/>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a typeface="ヒラギノ角ゴ Pro W3" pitchFamily="1" charset="-128"/>
              </a:endParaRPr>
            </a:p>
          </p:txBody>
        </p:sp>
        <p:sp>
          <p:nvSpPr>
            <p:cNvPr id="4" name="TextBox 3"/>
            <p:cNvSpPr txBox="1"/>
            <p:nvPr/>
          </p:nvSpPr>
          <p:spPr>
            <a:xfrm>
              <a:off x="2667000" y="3352800"/>
              <a:ext cx="3657600" cy="461665"/>
            </a:xfrm>
            <a:prstGeom prst="rect">
              <a:avLst/>
            </a:prstGeom>
            <a:noFill/>
          </p:spPr>
          <p:txBody>
            <a:bodyPr wrap="square" rtlCol="0">
              <a:spAutoFit/>
            </a:bodyPr>
            <a:lstStyle/>
            <a:p>
              <a:pPr algn="ctr"/>
              <a:r>
                <a:rPr lang="en-US" sz="2400" b="1" dirty="0" smtClean="0"/>
                <a:t>Population</a:t>
              </a:r>
              <a:endParaRPr lang="en-US" sz="2400" b="1" dirty="0"/>
            </a:p>
          </p:txBody>
        </p:sp>
        <p:sp>
          <p:nvSpPr>
            <p:cNvPr id="12" name="TextBox 11"/>
            <p:cNvSpPr txBox="1"/>
            <p:nvPr/>
          </p:nvSpPr>
          <p:spPr>
            <a:xfrm>
              <a:off x="4191000" y="4849052"/>
              <a:ext cx="1371600" cy="369332"/>
            </a:xfrm>
            <a:prstGeom prst="rect">
              <a:avLst/>
            </a:prstGeom>
            <a:noFill/>
          </p:spPr>
          <p:txBody>
            <a:bodyPr wrap="square" rtlCol="0">
              <a:spAutoFit/>
            </a:bodyPr>
            <a:lstStyle/>
            <a:p>
              <a:pPr algn="ctr"/>
              <a:r>
                <a:rPr lang="en-US" b="1" dirty="0" smtClean="0"/>
                <a:t>Sample</a:t>
              </a:r>
              <a:endParaRPr lang="en-US" b="1" dirty="0"/>
            </a:p>
          </p:txBody>
        </p:sp>
      </p:grpSp>
    </p:spTree>
    <p:extLst>
      <p:ext uri="{BB962C8B-B14F-4D97-AF65-F5344CB8AC3E}">
        <p14:creationId xmlns:p14="http://schemas.microsoft.com/office/powerpoint/2010/main" val="7434081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Hypotheses</a:t>
            </a:r>
            <a:endParaRPr lang="en-US" dirty="0"/>
          </a:p>
        </p:txBody>
      </p:sp>
      <p:sp>
        <p:nvSpPr>
          <p:cNvPr id="4" name="Rectangle 3"/>
          <p:cNvSpPr txBox="1">
            <a:spLocks noChangeArrowheads="1"/>
          </p:cNvSpPr>
          <p:nvPr/>
        </p:nvSpPr>
        <p:spPr>
          <a:xfrm>
            <a:off x="228600" y="990600"/>
            <a:ext cx="8229600" cy="4983163"/>
          </a:xfrm>
          <a:prstGeom prst="rect">
            <a:avLst/>
          </a:prstGeom>
        </p:spPr>
        <p:txBody>
          <a:bodyPr/>
          <a:lst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a:lstStyle>
          <a:p>
            <a:pPr>
              <a:spcBef>
                <a:spcPts val="0"/>
              </a:spcBef>
              <a:spcAft>
                <a:spcPts val="1800"/>
              </a:spcAft>
            </a:pPr>
            <a:r>
              <a:rPr lang="en-US" altLang="en-US" sz="2400" b="1" kern="0" dirty="0" smtClean="0"/>
              <a:t>Research Hypotheses</a:t>
            </a:r>
          </a:p>
          <a:p>
            <a:pPr>
              <a:spcBef>
                <a:spcPts val="0"/>
              </a:spcBef>
              <a:spcAft>
                <a:spcPts val="1800"/>
              </a:spcAft>
            </a:pPr>
            <a:r>
              <a:rPr lang="en-US" altLang="en-US" sz="2400" b="1" kern="0" dirty="0" smtClean="0"/>
              <a:t>Statistical Hypotheses</a:t>
            </a:r>
          </a:p>
          <a:p>
            <a:pPr marL="576263" lvl="1" indent="-228600">
              <a:spcBef>
                <a:spcPts val="0"/>
              </a:spcBef>
              <a:spcAft>
                <a:spcPts val="1800"/>
              </a:spcAft>
            </a:pPr>
            <a:r>
              <a:rPr lang="en-US" altLang="en-US" sz="2400" dirty="0" smtClean="0"/>
              <a:t>Mathematical</a:t>
            </a:r>
            <a:r>
              <a:rPr lang="en-US" altLang="en-US" sz="2400" dirty="0"/>
              <a:t>, or logical statements that help researchers interpret the results of research </a:t>
            </a:r>
          </a:p>
          <a:p>
            <a:endParaRPr lang="en-US" altLang="en-US" sz="2400" kern="0" dirty="0" smtClean="0"/>
          </a:p>
          <a:p>
            <a:pPr>
              <a:buFont typeface="Wingdings" pitchFamily="2" charset="2"/>
              <a:buNone/>
            </a:pPr>
            <a:endParaRPr lang="en-US" altLang="en-US" sz="2400" kern="0" dirty="0" smtClean="0"/>
          </a:p>
          <a:p>
            <a:pPr>
              <a:buFont typeface="Wingdings" pitchFamily="2" charset="2"/>
              <a:buNone/>
            </a:pPr>
            <a:endParaRPr lang="en-US" altLang="en-US" sz="2400" kern="0" dirty="0"/>
          </a:p>
        </p:txBody>
      </p:sp>
    </p:spTree>
    <p:extLst>
      <p:ext uri="{BB962C8B-B14F-4D97-AF65-F5344CB8AC3E}">
        <p14:creationId xmlns:p14="http://schemas.microsoft.com/office/powerpoint/2010/main" val="37876361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2051" name="Rectangle 3"/>
          <p:cNvSpPr>
            <a:spLocks noGrp="1" noChangeArrowheads="1"/>
          </p:cNvSpPr>
          <p:nvPr>
            <p:ph type="body" idx="4294967295"/>
          </p:nvPr>
        </p:nvSpPr>
        <p:spPr>
          <a:xfrm>
            <a:off x="304800" y="990600"/>
            <a:ext cx="8763000" cy="5562600"/>
          </a:xfrm>
        </p:spPr>
        <p:txBody>
          <a:bodyPr>
            <a:noAutofit/>
          </a:bodyPr>
          <a:lstStyle/>
          <a:p>
            <a:pPr>
              <a:spcBef>
                <a:spcPts val="0"/>
              </a:spcBef>
              <a:spcAft>
                <a:spcPts val="1800"/>
              </a:spcAft>
              <a:buClr>
                <a:schemeClr val="tx1"/>
              </a:buClr>
              <a:buSzPct val="100000"/>
              <a:buFont typeface="Wingdings" pitchFamily="2" charset="2"/>
              <a:buChar char="§"/>
            </a:pPr>
            <a:r>
              <a:rPr lang="en-US" sz="2400" b="1" dirty="0"/>
              <a:t>Goal: Make statement(s) regarding unknown population parameter values based on sample </a:t>
            </a:r>
            <a:r>
              <a:rPr lang="en-US" sz="2400" b="1" dirty="0" smtClean="0"/>
              <a:t>data.</a:t>
            </a:r>
            <a:endParaRPr lang="en-US" sz="2400" b="1" dirty="0"/>
          </a:p>
          <a:p>
            <a:pPr>
              <a:spcBef>
                <a:spcPts val="0"/>
              </a:spcBef>
              <a:spcAft>
                <a:spcPts val="1800"/>
              </a:spcAft>
            </a:pPr>
            <a:r>
              <a:rPr lang="en-US" altLang="en-US" sz="2400" b="1" dirty="0"/>
              <a:t>Hypotheses can:</a:t>
            </a:r>
          </a:p>
          <a:p>
            <a:pPr marL="685800" lvl="1" indent="-228600">
              <a:spcBef>
                <a:spcPts val="0"/>
              </a:spcBef>
              <a:spcAft>
                <a:spcPts val="1800"/>
              </a:spcAft>
            </a:pPr>
            <a:r>
              <a:rPr lang="en-US" altLang="en-US" sz="2400" dirty="0"/>
              <a:t>Estimate </a:t>
            </a:r>
            <a:r>
              <a:rPr lang="en-US" altLang="en-US" sz="2400" dirty="0" smtClean="0"/>
              <a:t>population characteristics</a:t>
            </a:r>
            <a:endParaRPr lang="en-US" altLang="en-US" sz="2400" dirty="0"/>
          </a:p>
          <a:p>
            <a:pPr marL="685800" lvl="1" indent="-228600">
              <a:spcBef>
                <a:spcPts val="0"/>
              </a:spcBef>
              <a:spcAft>
                <a:spcPts val="1800"/>
              </a:spcAft>
            </a:pPr>
            <a:r>
              <a:rPr lang="en-US" altLang="en-US" sz="2400" dirty="0"/>
              <a:t>Correlate </a:t>
            </a:r>
            <a:r>
              <a:rPr lang="en-US" altLang="en-US" sz="2400" dirty="0" smtClean="0"/>
              <a:t>variables</a:t>
            </a:r>
            <a:endParaRPr lang="en-US" altLang="en-US" sz="2400" dirty="0"/>
          </a:p>
          <a:p>
            <a:pPr marL="685800" lvl="1" indent="-228600">
              <a:spcBef>
                <a:spcPts val="0"/>
              </a:spcBef>
              <a:spcAft>
                <a:spcPts val="1800"/>
              </a:spcAft>
            </a:pPr>
            <a:r>
              <a:rPr lang="en-US" altLang="en-US" sz="2400" dirty="0"/>
              <a:t>Display </a:t>
            </a:r>
            <a:r>
              <a:rPr lang="en-US" altLang="en-US" sz="2400" dirty="0" smtClean="0"/>
              <a:t>differences </a:t>
            </a:r>
            <a:r>
              <a:rPr lang="en-US" altLang="en-US" sz="2400" dirty="0"/>
              <a:t>among </a:t>
            </a:r>
            <a:r>
              <a:rPr lang="en-US" altLang="en-US" sz="2400" dirty="0" smtClean="0"/>
              <a:t>two </a:t>
            </a:r>
            <a:r>
              <a:rPr lang="en-US" altLang="en-US" sz="2400" dirty="0"/>
              <a:t>or more populations</a:t>
            </a:r>
          </a:p>
          <a:p>
            <a:pPr marL="685800" lvl="1" indent="-228600">
              <a:spcBef>
                <a:spcPts val="0"/>
              </a:spcBef>
              <a:spcAft>
                <a:spcPts val="1800"/>
              </a:spcAft>
            </a:pPr>
            <a:r>
              <a:rPr lang="en-US" altLang="en-US" sz="2400" dirty="0"/>
              <a:t>Show possible </a:t>
            </a:r>
            <a:r>
              <a:rPr lang="en-US" altLang="en-US" sz="2400" dirty="0" smtClean="0"/>
              <a:t>cause </a:t>
            </a:r>
            <a:r>
              <a:rPr lang="en-US" altLang="en-US" sz="2400" dirty="0"/>
              <a:t>and e</a:t>
            </a:r>
            <a:r>
              <a:rPr lang="en-US" altLang="en-US" sz="2400" dirty="0" smtClean="0"/>
              <a:t>ffect</a:t>
            </a:r>
          </a:p>
          <a:p>
            <a:pPr marL="284163" indent="-284163">
              <a:spcBef>
                <a:spcPts val="0"/>
              </a:spcBef>
              <a:spcAft>
                <a:spcPts val="1800"/>
              </a:spcAft>
            </a:pPr>
            <a:r>
              <a:rPr lang="en-US" altLang="en-US" sz="2400" b="1" dirty="0"/>
              <a:t>G</a:t>
            </a:r>
            <a:r>
              <a:rPr lang="en-US" altLang="en-US" sz="2400" b="1" dirty="0" smtClean="0"/>
              <a:t>eneral </a:t>
            </a:r>
            <a:r>
              <a:rPr lang="en-US" altLang="en-US" sz="2400" b="1" dirty="0"/>
              <a:t>goal </a:t>
            </a:r>
            <a:r>
              <a:rPr lang="en-US" altLang="en-US" sz="2400" b="1" dirty="0" smtClean="0"/>
              <a:t>of hypothesis </a:t>
            </a:r>
            <a:r>
              <a:rPr lang="en-US" altLang="en-US" sz="2400" b="1" dirty="0"/>
              <a:t>test is to rule out chance (sampling error) as </a:t>
            </a:r>
            <a:r>
              <a:rPr lang="en-US" altLang="en-US" sz="2400" b="1" dirty="0" smtClean="0"/>
              <a:t>plausible </a:t>
            </a:r>
            <a:r>
              <a:rPr lang="en-US" altLang="en-US" sz="2400" b="1" dirty="0"/>
              <a:t>explanation for </a:t>
            </a:r>
            <a:r>
              <a:rPr lang="en-US" altLang="en-US" sz="2400" b="1" dirty="0" smtClean="0"/>
              <a:t>results from </a:t>
            </a:r>
            <a:r>
              <a:rPr lang="en-US" altLang="en-US" sz="2400" b="1" dirty="0"/>
              <a:t>research study.  </a:t>
            </a:r>
            <a:endParaRPr lang="en-US" altLang="en-US" sz="2400" b="1" i="1" dirty="0"/>
          </a:p>
        </p:txBody>
      </p:sp>
    </p:spTree>
    <p:extLst>
      <p:ext uri="{BB962C8B-B14F-4D97-AF65-F5344CB8AC3E}">
        <p14:creationId xmlns:p14="http://schemas.microsoft.com/office/powerpoint/2010/main" val="27619504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p:txBody>
          <a:bodyPr/>
          <a:lstStyle/>
          <a:p>
            <a:fld id="{DB1BBE84-12BD-4D47-9B9E-9BCD12CB9001}" type="slidenum">
              <a:rPr lang="en-US" altLang="en-US"/>
              <a:pPr/>
              <a:t>52</a:t>
            </a:fld>
            <a:endParaRPr lang="en-US" altLang="en-US"/>
          </a:p>
        </p:txBody>
      </p:sp>
      <p:sp>
        <p:nvSpPr>
          <p:cNvPr id="16386" name="Rectangle 2"/>
          <p:cNvSpPr>
            <a:spLocks noGrp="1" noChangeArrowheads="1"/>
          </p:cNvSpPr>
          <p:nvPr>
            <p:ph type="title"/>
          </p:nvPr>
        </p:nvSpPr>
        <p:spPr/>
        <p:txBody>
          <a:bodyPr/>
          <a:lstStyle/>
          <a:p>
            <a:r>
              <a:rPr lang="en-US" altLang="en-US" b="1" dirty="0" smtClean="0"/>
              <a:t>Goal of Hypothesis Testing</a:t>
            </a:r>
            <a:endParaRPr lang="en-US" altLang="en-US" b="1" dirty="0"/>
          </a:p>
        </p:txBody>
      </p:sp>
      <p:sp>
        <p:nvSpPr>
          <p:cNvPr id="16387" name="Rectangle 3"/>
          <p:cNvSpPr>
            <a:spLocks noGrp="1" noChangeArrowheads="1"/>
          </p:cNvSpPr>
          <p:nvPr>
            <p:ph type="body" idx="1"/>
          </p:nvPr>
        </p:nvSpPr>
        <p:spPr>
          <a:xfrm>
            <a:off x="381000" y="990600"/>
            <a:ext cx="8229600" cy="4983163"/>
          </a:xfrm>
        </p:spPr>
        <p:txBody>
          <a:bodyPr/>
          <a:lstStyle/>
          <a:p>
            <a:pPr marL="0" indent="0">
              <a:spcBef>
                <a:spcPts val="0"/>
              </a:spcBef>
              <a:spcAft>
                <a:spcPts val="1800"/>
              </a:spcAft>
              <a:buNone/>
            </a:pPr>
            <a:r>
              <a:rPr lang="en-US" altLang="en-US" sz="2400" b="1" dirty="0"/>
              <a:t>P</a:t>
            </a:r>
            <a:r>
              <a:rPr lang="en-US" altLang="en-US" sz="2400" b="1" dirty="0" smtClean="0"/>
              <a:t>urpose </a:t>
            </a:r>
            <a:r>
              <a:rPr lang="en-US" altLang="en-US" sz="2400" b="1" dirty="0"/>
              <a:t>of </a:t>
            </a:r>
            <a:r>
              <a:rPr lang="en-US" altLang="en-US" sz="2400" b="1" dirty="0" smtClean="0"/>
              <a:t>hypothesis </a:t>
            </a:r>
            <a:r>
              <a:rPr lang="en-US" altLang="en-US" sz="2400" b="1" dirty="0"/>
              <a:t>test is to decide between two explanations:</a:t>
            </a:r>
          </a:p>
          <a:p>
            <a:pPr marL="457200" indent="-457200">
              <a:spcBef>
                <a:spcPts val="0"/>
              </a:spcBef>
              <a:spcAft>
                <a:spcPts val="1800"/>
              </a:spcAft>
              <a:buFont typeface="+mj-lt"/>
              <a:buAutoNum type="arabicParenR"/>
            </a:pPr>
            <a:r>
              <a:rPr lang="en-US" altLang="en-US" sz="2400" b="1" dirty="0" smtClean="0"/>
              <a:t>Difference </a:t>
            </a:r>
            <a:r>
              <a:rPr lang="en-US" altLang="en-US" sz="2400" b="1" dirty="0"/>
              <a:t>between </a:t>
            </a:r>
            <a:r>
              <a:rPr lang="en-US" altLang="en-US" sz="2400" b="1" dirty="0" smtClean="0"/>
              <a:t>sample </a:t>
            </a:r>
            <a:r>
              <a:rPr lang="en-US" altLang="en-US" sz="2400" b="1" dirty="0"/>
              <a:t>and </a:t>
            </a:r>
            <a:r>
              <a:rPr lang="en-US" altLang="en-US" sz="2400" b="1" dirty="0" smtClean="0"/>
              <a:t>population </a:t>
            </a:r>
            <a:r>
              <a:rPr lang="en-US" altLang="en-US" sz="2400" b="1" dirty="0"/>
              <a:t>can be explained by </a:t>
            </a:r>
            <a:r>
              <a:rPr lang="en-US" altLang="en-US" sz="2400" b="1" dirty="0" smtClean="0"/>
              <a:t>sampling error </a:t>
            </a:r>
            <a:r>
              <a:rPr lang="en-US" altLang="en-US" sz="2400" b="1" dirty="0"/>
              <a:t>(there does not appear to </a:t>
            </a:r>
            <a:r>
              <a:rPr lang="en-US" altLang="en-US" sz="2400" b="1" dirty="0" smtClean="0"/>
              <a:t>be effect)</a:t>
            </a:r>
          </a:p>
          <a:p>
            <a:pPr marL="457200" indent="-457200">
              <a:spcBef>
                <a:spcPts val="0"/>
              </a:spcBef>
              <a:spcAft>
                <a:spcPts val="1800"/>
              </a:spcAft>
              <a:buFont typeface="+mj-lt"/>
              <a:buAutoNum type="arabicParenR"/>
            </a:pPr>
            <a:r>
              <a:rPr lang="en-US" altLang="en-US" sz="2400" b="1" dirty="0"/>
              <a:t>D</a:t>
            </a:r>
            <a:r>
              <a:rPr lang="en-US" altLang="en-US" sz="2400" b="1" dirty="0" smtClean="0"/>
              <a:t>ifference </a:t>
            </a:r>
            <a:r>
              <a:rPr lang="en-US" altLang="en-US" sz="2400" b="1" dirty="0"/>
              <a:t>between </a:t>
            </a:r>
            <a:r>
              <a:rPr lang="en-US" altLang="en-US" sz="2400" b="1" dirty="0" smtClean="0"/>
              <a:t>sample </a:t>
            </a:r>
            <a:r>
              <a:rPr lang="en-US" altLang="en-US" sz="2400" b="1" dirty="0"/>
              <a:t>and </a:t>
            </a:r>
            <a:r>
              <a:rPr lang="en-US" altLang="en-US" sz="2400" b="1" dirty="0" smtClean="0"/>
              <a:t>population </a:t>
            </a:r>
            <a:r>
              <a:rPr lang="en-US" altLang="en-US" sz="2400" b="1" dirty="0"/>
              <a:t>is too large to be </a:t>
            </a:r>
            <a:r>
              <a:rPr lang="en-US" altLang="en-US" sz="2400" b="1" dirty="0" smtClean="0"/>
              <a:t>explained </a:t>
            </a:r>
            <a:r>
              <a:rPr lang="en-US" altLang="en-US" sz="2400" b="1" dirty="0"/>
              <a:t>by sampling error (there </a:t>
            </a:r>
            <a:r>
              <a:rPr lang="en-US" altLang="en-US" sz="2400" b="1" dirty="0" smtClean="0"/>
              <a:t>does appear </a:t>
            </a:r>
            <a:r>
              <a:rPr lang="en-US" altLang="en-US" sz="2400" b="1" dirty="0"/>
              <a:t>to be </a:t>
            </a:r>
            <a:r>
              <a:rPr lang="en-US" altLang="en-US" sz="2400" b="1" dirty="0" smtClean="0"/>
              <a:t>effect</a:t>
            </a:r>
            <a:r>
              <a:rPr lang="en-US" altLang="en-US" sz="2400" b="1" dirty="0"/>
              <a:t>).</a:t>
            </a:r>
          </a:p>
        </p:txBody>
      </p:sp>
    </p:spTree>
    <p:extLst>
      <p:ext uri="{BB962C8B-B14F-4D97-AF65-F5344CB8AC3E}">
        <p14:creationId xmlns:p14="http://schemas.microsoft.com/office/powerpoint/2010/main" val="12939049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Hypothesis Test</a:t>
            </a:r>
            <a:endParaRPr lang="en-US" dirty="0"/>
          </a:p>
        </p:txBody>
      </p:sp>
      <p:sp>
        <p:nvSpPr>
          <p:cNvPr id="2051" name="Rectangle 3"/>
          <p:cNvSpPr>
            <a:spLocks noGrp="1" noChangeArrowheads="1"/>
          </p:cNvSpPr>
          <p:nvPr>
            <p:ph type="body" idx="4294967295"/>
          </p:nvPr>
        </p:nvSpPr>
        <p:spPr>
          <a:xfrm>
            <a:off x="190501" y="990600"/>
            <a:ext cx="8763000" cy="5562600"/>
          </a:xfrm>
        </p:spPr>
        <p:txBody>
          <a:bodyPr>
            <a:noAutofit/>
          </a:bodyPr>
          <a:lstStyle/>
          <a:p>
            <a:pPr>
              <a:spcBef>
                <a:spcPts val="0"/>
              </a:spcBef>
              <a:spcAft>
                <a:spcPts val="2400"/>
              </a:spcAft>
              <a:buClr>
                <a:schemeClr val="tx1"/>
              </a:buClr>
              <a:buSzPct val="100000"/>
            </a:pPr>
            <a:r>
              <a:rPr lang="en-US" sz="2400" b="1" u="sng" dirty="0" smtClean="0">
                <a:solidFill>
                  <a:srgbClr val="002060"/>
                </a:solidFill>
              </a:rPr>
              <a:t>Null </a:t>
            </a:r>
            <a:r>
              <a:rPr lang="en-US" sz="2400" b="1" u="sng" dirty="0">
                <a:solidFill>
                  <a:srgbClr val="002060"/>
                </a:solidFill>
              </a:rPr>
              <a:t>hypothesis</a:t>
            </a:r>
            <a:r>
              <a:rPr lang="en-US" sz="2400" b="1" dirty="0">
                <a:solidFill>
                  <a:srgbClr val="002060"/>
                </a:solidFill>
              </a:rPr>
              <a:t> </a:t>
            </a:r>
            <a:r>
              <a:rPr lang="en-US" sz="2400" b="1" dirty="0" smtClean="0"/>
              <a:t>– statement </a:t>
            </a:r>
            <a:r>
              <a:rPr lang="en-US" sz="2400" b="1" dirty="0"/>
              <a:t>regarding </a:t>
            </a:r>
            <a:r>
              <a:rPr lang="en-US" sz="2400" b="1" dirty="0" smtClean="0"/>
              <a:t>value(s</a:t>
            </a:r>
            <a:r>
              <a:rPr lang="en-US" sz="2400" b="1" dirty="0"/>
              <a:t>) of unknown parameter(s). </a:t>
            </a:r>
            <a:endParaRPr lang="en-US" sz="2400" b="1" dirty="0" smtClean="0"/>
          </a:p>
          <a:p>
            <a:pPr marL="685800" lvl="1" indent="-338138">
              <a:spcBef>
                <a:spcPts val="0"/>
              </a:spcBef>
              <a:spcAft>
                <a:spcPts val="2400"/>
              </a:spcAft>
              <a:buClr>
                <a:schemeClr val="tx1"/>
              </a:buClr>
              <a:buSzPct val="100000"/>
            </a:pPr>
            <a:r>
              <a:rPr lang="en-US" sz="2400" dirty="0" smtClean="0"/>
              <a:t>Typically will imply no association between explanatory and response variables (will always contain an equality)</a:t>
            </a:r>
            <a:endParaRPr lang="en-US" sz="2400" dirty="0"/>
          </a:p>
          <a:p>
            <a:pPr>
              <a:spcBef>
                <a:spcPts val="0"/>
              </a:spcBef>
              <a:spcAft>
                <a:spcPts val="2400"/>
              </a:spcAft>
              <a:buClr>
                <a:schemeClr val="tx1"/>
              </a:buClr>
              <a:buSzPct val="100000"/>
            </a:pPr>
            <a:r>
              <a:rPr lang="en-US" sz="2400" b="1" u="sng" dirty="0">
                <a:solidFill>
                  <a:srgbClr val="002060"/>
                </a:solidFill>
              </a:rPr>
              <a:t>Alternative hypothesis</a:t>
            </a:r>
            <a:r>
              <a:rPr lang="en-US" sz="2400" b="1" dirty="0">
                <a:solidFill>
                  <a:srgbClr val="002060"/>
                </a:solidFill>
              </a:rPr>
              <a:t> </a:t>
            </a:r>
            <a:r>
              <a:rPr lang="en-US" sz="2400" b="1" dirty="0" smtClean="0"/>
              <a:t>– statement </a:t>
            </a:r>
            <a:r>
              <a:rPr lang="en-US" sz="2400" b="1" dirty="0"/>
              <a:t>contradictory to the null hypothesis (will always contain an inequality)</a:t>
            </a:r>
          </a:p>
          <a:p>
            <a:pPr>
              <a:spcBef>
                <a:spcPts val="0"/>
              </a:spcBef>
              <a:spcAft>
                <a:spcPts val="2400"/>
              </a:spcAft>
              <a:buClr>
                <a:schemeClr val="tx1"/>
              </a:buClr>
              <a:buSzPct val="100000"/>
            </a:pPr>
            <a:r>
              <a:rPr lang="en-US" sz="2400" b="1" u="sng" dirty="0">
                <a:solidFill>
                  <a:srgbClr val="002060"/>
                </a:solidFill>
              </a:rPr>
              <a:t>Test statistic</a:t>
            </a:r>
            <a:r>
              <a:rPr lang="en-US" sz="2400" b="1" dirty="0">
                <a:solidFill>
                  <a:srgbClr val="002060"/>
                </a:solidFill>
              </a:rPr>
              <a:t> </a:t>
            </a:r>
            <a:r>
              <a:rPr lang="en-US" sz="2400" b="1" dirty="0" smtClean="0"/>
              <a:t>– quantity </a:t>
            </a:r>
            <a:r>
              <a:rPr lang="en-US" sz="2400" b="1" dirty="0"/>
              <a:t>based on sample data and null hypothesis used to test between null and </a:t>
            </a:r>
            <a:r>
              <a:rPr lang="en-US" sz="2400" b="1" dirty="0" smtClean="0"/>
              <a:t>alternative</a:t>
            </a:r>
            <a:endParaRPr lang="en-US" sz="2400" b="1" dirty="0"/>
          </a:p>
          <a:p>
            <a:pPr>
              <a:spcBef>
                <a:spcPts val="0"/>
              </a:spcBef>
              <a:spcAft>
                <a:spcPts val="2400"/>
              </a:spcAft>
              <a:buClr>
                <a:schemeClr val="tx1"/>
              </a:buClr>
              <a:buSzPct val="100000"/>
            </a:pPr>
            <a:r>
              <a:rPr lang="en-US" sz="2400" b="1" u="sng" dirty="0">
                <a:solidFill>
                  <a:srgbClr val="002060"/>
                </a:solidFill>
              </a:rPr>
              <a:t>Rejection region</a:t>
            </a:r>
            <a:r>
              <a:rPr lang="en-US" sz="2400" b="1" dirty="0">
                <a:solidFill>
                  <a:srgbClr val="002060"/>
                </a:solidFill>
              </a:rPr>
              <a:t> </a:t>
            </a:r>
            <a:r>
              <a:rPr lang="en-US" sz="2400" b="1" dirty="0" smtClean="0"/>
              <a:t>– values </a:t>
            </a:r>
            <a:r>
              <a:rPr lang="en-US" sz="2400" b="1" dirty="0"/>
              <a:t>of </a:t>
            </a:r>
            <a:r>
              <a:rPr lang="en-US" sz="2400" b="1" dirty="0" smtClean="0"/>
              <a:t>test </a:t>
            </a:r>
            <a:r>
              <a:rPr lang="en-US" sz="2400" b="1" dirty="0"/>
              <a:t>statistic for which we reject the null in favor of the alternative hypothesis</a:t>
            </a:r>
          </a:p>
        </p:txBody>
      </p:sp>
    </p:spTree>
    <p:extLst>
      <p:ext uri="{BB962C8B-B14F-4D97-AF65-F5344CB8AC3E}">
        <p14:creationId xmlns:p14="http://schemas.microsoft.com/office/powerpoint/2010/main" val="32312731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p:txBody>
          <a:bodyPr/>
          <a:lstStyle/>
          <a:p>
            <a:fld id="{C6A5255F-8E7B-4999-AFB4-7E3E96DFAE12}" type="slidenum">
              <a:rPr lang="en-US" altLang="en-US"/>
              <a:pPr/>
              <a:t>54</a:t>
            </a:fld>
            <a:endParaRPr lang="en-US" altLang="en-US"/>
          </a:p>
        </p:txBody>
      </p:sp>
      <p:sp>
        <p:nvSpPr>
          <p:cNvPr id="6146" name="Rectangle 2"/>
          <p:cNvSpPr>
            <a:spLocks noGrp="1" noChangeArrowheads="1"/>
          </p:cNvSpPr>
          <p:nvPr>
            <p:ph type="title"/>
          </p:nvPr>
        </p:nvSpPr>
        <p:spPr/>
        <p:txBody>
          <a:bodyPr/>
          <a:lstStyle/>
          <a:p>
            <a:r>
              <a:rPr lang="en-US" altLang="en-US" sz="3600" b="1" dirty="0" smtClean="0"/>
              <a:t>Null and Alternative Hypotheses</a:t>
            </a:r>
            <a:endParaRPr lang="en-US" altLang="en-US" sz="3600" b="1" dirty="0"/>
          </a:p>
        </p:txBody>
      </p:sp>
      <p:sp>
        <p:nvSpPr>
          <p:cNvPr id="6147" name="Rectangle 3"/>
          <p:cNvSpPr>
            <a:spLocks noGrp="1" noChangeArrowheads="1"/>
          </p:cNvSpPr>
          <p:nvPr>
            <p:ph type="body" idx="1"/>
          </p:nvPr>
        </p:nvSpPr>
        <p:spPr>
          <a:xfrm>
            <a:off x="304800" y="1066800"/>
            <a:ext cx="8229600" cy="4983163"/>
          </a:xfrm>
        </p:spPr>
        <p:txBody>
          <a:bodyPr/>
          <a:lstStyle/>
          <a:p>
            <a:pPr marL="228600" indent="-228600">
              <a:spcBef>
                <a:spcPts val="0"/>
              </a:spcBef>
              <a:spcAft>
                <a:spcPts val="1800"/>
              </a:spcAft>
              <a:buSzPct val="100000"/>
            </a:pPr>
            <a:r>
              <a:rPr lang="en-US" altLang="en-US" sz="2400" b="1" dirty="0" smtClean="0"/>
              <a:t>Null </a:t>
            </a:r>
            <a:r>
              <a:rPr lang="en-US" altLang="en-US" sz="2400" b="1" dirty="0"/>
              <a:t>hypothesis, H</a:t>
            </a:r>
            <a:r>
              <a:rPr lang="en-US" altLang="en-US" sz="2400" b="1" baseline="-25000" dirty="0"/>
              <a:t>0</a:t>
            </a:r>
            <a:r>
              <a:rPr lang="en-US" altLang="en-US" sz="2400" b="1" dirty="0"/>
              <a:t>, always states that the treatment has no effect (no change, no difference). </a:t>
            </a:r>
            <a:endParaRPr lang="en-US" altLang="en-US" sz="2400" b="1" dirty="0" smtClean="0"/>
          </a:p>
          <a:p>
            <a:pPr marL="685800" lvl="1" indent="-338138">
              <a:spcBef>
                <a:spcPts val="0"/>
              </a:spcBef>
              <a:spcAft>
                <a:spcPts val="1800"/>
              </a:spcAft>
              <a:buSzPct val="100000"/>
            </a:pPr>
            <a:r>
              <a:rPr lang="en-US" altLang="en-US" sz="2400" i="1" dirty="0" smtClean="0"/>
              <a:t>H</a:t>
            </a:r>
            <a:r>
              <a:rPr lang="en-US" altLang="en-US" sz="2400" baseline="-25000" dirty="0" smtClean="0"/>
              <a:t>0</a:t>
            </a:r>
            <a:r>
              <a:rPr lang="en-US" altLang="en-US" sz="2400" dirty="0" smtClean="0"/>
              <a:t>: </a:t>
            </a:r>
            <a:r>
              <a:rPr lang="en-US" altLang="en-US" sz="2400" i="1" dirty="0">
                <a:latin typeface="Symbol" panose="05050102010706020507" pitchFamily="18" charset="2"/>
              </a:rPr>
              <a:t>m</a:t>
            </a:r>
            <a:r>
              <a:rPr lang="en-US" altLang="en-US" sz="2400" baseline="-25000" dirty="0"/>
              <a:t>1</a:t>
            </a:r>
            <a:r>
              <a:rPr lang="en-US" altLang="en-US" sz="2400" dirty="0"/>
              <a:t>-</a:t>
            </a:r>
            <a:r>
              <a:rPr lang="en-US" altLang="en-US" sz="2400" i="1" dirty="0">
                <a:latin typeface="Symbol" panose="05050102010706020507" pitchFamily="18" charset="2"/>
              </a:rPr>
              <a:t>m</a:t>
            </a:r>
            <a:r>
              <a:rPr lang="en-US" altLang="en-US" sz="2400" baseline="-25000" dirty="0"/>
              <a:t>2</a:t>
            </a:r>
            <a:r>
              <a:rPr lang="en-US" altLang="en-US" sz="2400" dirty="0"/>
              <a:t> </a:t>
            </a:r>
            <a:r>
              <a:rPr lang="en-US" altLang="en-US" sz="2400" dirty="0" smtClean="0">
                <a:sym typeface="Symbol" panose="05050102010706020507" pitchFamily="18" charset="2"/>
              </a:rPr>
              <a:t>= 0</a:t>
            </a:r>
            <a:endParaRPr lang="en-US" altLang="en-US" sz="2400" b="1" dirty="0" smtClean="0"/>
          </a:p>
          <a:p>
            <a:pPr marL="228600" indent="-228600">
              <a:spcBef>
                <a:spcPts val="0"/>
              </a:spcBef>
              <a:spcAft>
                <a:spcPts val="1800"/>
              </a:spcAft>
              <a:buSzPct val="100000"/>
            </a:pPr>
            <a:r>
              <a:rPr lang="en-US" altLang="en-US" sz="2400" b="1" dirty="0" smtClean="0"/>
              <a:t>Alternative </a:t>
            </a:r>
            <a:r>
              <a:rPr lang="en-US" altLang="en-US" sz="2400" b="1" dirty="0"/>
              <a:t>hypothesis, </a:t>
            </a:r>
            <a:r>
              <a:rPr lang="en-US" altLang="en-US" sz="2400" b="1" dirty="0" smtClean="0"/>
              <a:t>H</a:t>
            </a:r>
            <a:r>
              <a:rPr lang="en-US" altLang="en-US" sz="2400" b="1" baseline="-25000" dirty="0" smtClean="0"/>
              <a:t>a</a:t>
            </a:r>
            <a:r>
              <a:rPr lang="en-US" altLang="en-US" sz="2400" b="1" dirty="0" smtClean="0"/>
              <a:t>, states </a:t>
            </a:r>
            <a:r>
              <a:rPr lang="en-US" altLang="en-US" sz="2400" b="1" dirty="0"/>
              <a:t>that the treatment has </a:t>
            </a:r>
            <a:r>
              <a:rPr lang="en-US" altLang="en-US" sz="2400" b="1" dirty="0" smtClean="0"/>
              <a:t>effect.</a:t>
            </a:r>
          </a:p>
          <a:p>
            <a:pPr marL="685800" lvl="1" indent="-338138">
              <a:spcBef>
                <a:spcPts val="0"/>
              </a:spcBef>
              <a:spcAft>
                <a:spcPts val="1800"/>
              </a:spcAft>
              <a:buSzPct val="100000"/>
            </a:pPr>
            <a:r>
              <a:rPr lang="en-US" altLang="en-US" sz="2400" dirty="0" smtClean="0"/>
              <a:t>Two-sided test:   </a:t>
            </a:r>
            <a:r>
              <a:rPr lang="en-US" altLang="en-US" sz="2400" i="1" dirty="0" smtClean="0"/>
              <a:t>H</a:t>
            </a:r>
            <a:r>
              <a:rPr lang="en-US" altLang="en-US" sz="2400" baseline="-25000" dirty="0" smtClean="0"/>
              <a:t>A</a:t>
            </a:r>
            <a:r>
              <a:rPr lang="en-US" altLang="en-US" sz="2400" dirty="0"/>
              <a:t>: </a:t>
            </a:r>
            <a:r>
              <a:rPr lang="en-US" altLang="en-US" sz="2400" i="1" dirty="0" smtClean="0">
                <a:latin typeface="Symbol" panose="05050102010706020507" pitchFamily="18" charset="2"/>
              </a:rPr>
              <a:t>m</a:t>
            </a:r>
            <a:r>
              <a:rPr lang="en-US" altLang="en-US" sz="2400" baseline="-25000" dirty="0" smtClean="0"/>
              <a:t>1</a:t>
            </a:r>
            <a:r>
              <a:rPr lang="en-US" altLang="en-US" sz="2400" dirty="0" smtClean="0"/>
              <a:t>-</a:t>
            </a:r>
            <a:r>
              <a:rPr lang="en-US" altLang="en-US" sz="2400" i="1" dirty="0" smtClean="0">
                <a:latin typeface="Symbol" panose="05050102010706020507" pitchFamily="18" charset="2"/>
              </a:rPr>
              <a:t>m</a:t>
            </a:r>
            <a:r>
              <a:rPr lang="en-US" altLang="en-US" sz="2400" baseline="-25000" dirty="0" smtClean="0"/>
              <a:t>2</a:t>
            </a:r>
            <a:r>
              <a:rPr lang="en-US" altLang="en-US" sz="2400" dirty="0" smtClean="0"/>
              <a:t> </a:t>
            </a:r>
            <a:r>
              <a:rPr lang="en-US" altLang="en-US" sz="2400" dirty="0">
                <a:sym typeface="Symbol" panose="05050102010706020507" pitchFamily="18" charset="2"/>
              </a:rPr>
              <a:t> </a:t>
            </a:r>
            <a:r>
              <a:rPr lang="en-US" altLang="en-US" sz="2400" dirty="0" smtClean="0">
                <a:sym typeface="Symbol" panose="05050102010706020507" pitchFamily="18" charset="2"/>
              </a:rPr>
              <a:t>0</a:t>
            </a:r>
            <a:endParaRPr lang="en-US" altLang="en-US" sz="2400" dirty="0" smtClean="0"/>
          </a:p>
          <a:p>
            <a:pPr marL="685800" lvl="1" indent="-338138">
              <a:spcBef>
                <a:spcPts val="0"/>
              </a:spcBef>
              <a:spcAft>
                <a:spcPts val="1800"/>
              </a:spcAft>
              <a:buSzPct val="100000"/>
            </a:pPr>
            <a:r>
              <a:rPr lang="en-US" altLang="en-US" sz="2400" dirty="0" smtClean="0"/>
              <a:t>One-sided (directional) test: 	</a:t>
            </a:r>
            <a:r>
              <a:rPr lang="en-US" altLang="en-US" sz="2400" i="1" dirty="0" smtClean="0"/>
              <a:t>H</a:t>
            </a:r>
            <a:r>
              <a:rPr lang="en-US" altLang="en-US" sz="2400" baseline="-25000" dirty="0" smtClean="0"/>
              <a:t>A</a:t>
            </a:r>
            <a:r>
              <a:rPr lang="en-US" altLang="en-US" sz="2400" dirty="0"/>
              <a:t>: </a:t>
            </a:r>
            <a:r>
              <a:rPr lang="en-US" altLang="en-US" sz="2400" i="1" dirty="0">
                <a:latin typeface="Symbol" panose="05050102010706020507" pitchFamily="18" charset="2"/>
              </a:rPr>
              <a:t>m</a:t>
            </a:r>
            <a:r>
              <a:rPr lang="en-US" altLang="en-US" sz="2400" baseline="-25000" dirty="0"/>
              <a:t>1</a:t>
            </a:r>
            <a:r>
              <a:rPr lang="en-US" altLang="en-US" sz="2400" dirty="0"/>
              <a:t>-</a:t>
            </a:r>
            <a:r>
              <a:rPr lang="en-US" altLang="en-US" sz="2400" i="1" dirty="0">
                <a:latin typeface="Symbol" panose="05050102010706020507" pitchFamily="18" charset="2"/>
              </a:rPr>
              <a:t>m</a:t>
            </a:r>
            <a:r>
              <a:rPr lang="en-US" altLang="en-US" sz="2400" baseline="-25000" dirty="0"/>
              <a:t>2</a:t>
            </a:r>
            <a:r>
              <a:rPr lang="en-US" altLang="en-US" sz="2400" dirty="0"/>
              <a:t> </a:t>
            </a:r>
            <a:r>
              <a:rPr lang="en-US" altLang="en-US" sz="2400" dirty="0" smtClean="0">
                <a:sym typeface="Symbol" panose="05050102010706020507" pitchFamily="18" charset="2"/>
              </a:rPr>
              <a:t>&gt; 0</a:t>
            </a:r>
          </a:p>
          <a:p>
            <a:pPr marL="347662" lvl="1" indent="0">
              <a:spcBef>
                <a:spcPts val="0"/>
              </a:spcBef>
              <a:spcAft>
                <a:spcPts val="1800"/>
              </a:spcAft>
              <a:buSzPct val="100000"/>
              <a:buNone/>
            </a:pPr>
            <a:r>
              <a:rPr lang="en-US" altLang="en-US" sz="2400" i="1" dirty="0" smtClean="0"/>
              <a:t>					H</a:t>
            </a:r>
            <a:r>
              <a:rPr lang="en-US" altLang="en-US" sz="2400" baseline="-25000" dirty="0" smtClean="0"/>
              <a:t>A</a:t>
            </a:r>
            <a:r>
              <a:rPr lang="en-US" altLang="en-US" sz="2400" dirty="0"/>
              <a:t>: </a:t>
            </a:r>
            <a:r>
              <a:rPr lang="en-US" altLang="en-US" sz="2400" i="1" dirty="0">
                <a:latin typeface="Symbol" panose="05050102010706020507" pitchFamily="18" charset="2"/>
              </a:rPr>
              <a:t>m</a:t>
            </a:r>
            <a:r>
              <a:rPr lang="en-US" altLang="en-US" sz="2400" baseline="-25000" dirty="0"/>
              <a:t>1</a:t>
            </a:r>
            <a:r>
              <a:rPr lang="en-US" altLang="en-US" sz="2400" dirty="0"/>
              <a:t>-</a:t>
            </a:r>
            <a:r>
              <a:rPr lang="en-US" altLang="en-US" sz="2400" i="1" dirty="0">
                <a:latin typeface="Symbol" panose="05050102010706020507" pitchFamily="18" charset="2"/>
              </a:rPr>
              <a:t>m</a:t>
            </a:r>
            <a:r>
              <a:rPr lang="en-US" altLang="en-US" sz="2400" baseline="-25000" dirty="0"/>
              <a:t>2</a:t>
            </a:r>
            <a:r>
              <a:rPr lang="en-US" altLang="en-US" sz="2400" dirty="0"/>
              <a:t> </a:t>
            </a:r>
            <a:r>
              <a:rPr lang="en-US" altLang="en-US" sz="2400" dirty="0" smtClean="0">
                <a:sym typeface="Symbol" panose="05050102010706020507" pitchFamily="18" charset="2"/>
              </a:rPr>
              <a:t>&lt; 0</a:t>
            </a:r>
            <a:endParaRPr lang="en-US" altLang="en-US" sz="2400" dirty="0"/>
          </a:p>
        </p:txBody>
      </p:sp>
    </p:spTree>
    <p:extLst>
      <p:ext uri="{BB962C8B-B14F-4D97-AF65-F5344CB8AC3E}">
        <p14:creationId xmlns:p14="http://schemas.microsoft.com/office/powerpoint/2010/main" val="30764939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Important!</a:t>
            </a:r>
            <a:endParaRPr lang="en-US" b="1" dirty="0"/>
          </a:p>
        </p:txBody>
      </p:sp>
      <p:sp>
        <p:nvSpPr>
          <p:cNvPr id="3" name="Content Placeholder 2"/>
          <p:cNvSpPr>
            <a:spLocks noGrp="1"/>
          </p:cNvSpPr>
          <p:nvPr>
            <p:ph idx="1"/>
          </p:nvPr>
        </p:nvSpPr>
        <p:spPr>
          <a:xfrm>
            <a:off x="381000" y="914400"/>
            <a:ext cx="8458200" cy="4983163"/>
          </a:xfrm>
        </p:spPr>
        <p:txBody>
          <a:bodyPr/>
          <a:lstStyle/>
          <a:p>
            <a:pPr marL="347663" indent="-347663">
              <a:spcBef>
                <a:spcPts val="0"/>
              </a:spcBef>
              <a:spcAft>
                <a:spcPts val="1800"/>
              </a:spcAft>
              <a:buSzPct val="100000"/>
            </a:pPr>
            <a:r>
              <a:rPr lang="en-US" altLang="en-US" sz="2400" b="1" dirty="0" smtClean="0"/>
              <a:t>We </a:t>
            </a:r>
            <a:r>
              <a:rPr lang="en-US" altLang="en-US" sz="2400" b="1" dirty="0"/>
              <a:t>don’t prove the null hypothesis. </a:t>
            </a:r>
            <a:endParaRPr lang="en-US" altLang="en-US" sz="2400" b="1" dirty="0" smtClean="0"/>
          </a:p>
          <a:p>
            <a:pPr marL="347663" indent="-347663">
              <a:spcBef>
                <a:spcPts val="0"/>
              </a:spcBef>
              <a:spcAft>
                <a:spcPts val="1800"/>
              </a:spcAft>
              <a:buSzPct val="100000"/>
            </a:pPr>
            <a:r>
              <a:rPr lang="en-US" altLang="en-US" sz="2400" b="1" dirty="0" smtClean="0"/>
              <a:t>Failure </a:t>
            </a:r>
            <a:r>
              <a:rPr lang="en-US" altLang="en-US" sz="2400" b="1" dirty="0"/>
              <a:t>to reject </a:t>
            </a:r>
            <a:r>
              <a:rPr lang="en-US" altLang="en-US" sz="2400" b="1" dirty="0" smtClean="0"/>
              <a:t>null </a:t>
            </a:r>
            <a:r>
              <a:rPr lang="en-US" altLang="en-US" sz="2400" b="1" dirty="0"/>
              <a:t>hypothesis cannot be interpreted as proof that no differences or relationships exist. </a:t>
            </a:r>
            <a:endParaRPr lang="en-US" altLang="en-US" sz="2400" b="1" dirty="0" smtClean="0"/>
          </a:p>
          <a:p>
            <a:pPr marL="347663" indent="-347663">
              <a:spcBef>
                <a:spcPts val="0"/>
              </a:spcBef>
              <a:spcAft>
                <a:spcPts val="1800"/>
              </a:spcAft>
              <a:buSzPct val="100000"/>
            </a:pPr>
            <a:r>
              <a:rPr lang="en-US" altLang="en-US" sz="2400" b="1" dirty="0" smtClean="0"/>
              <a:t>Existing </a:t>
            </a:r>
            <a:r>
              <a:rPr lang="en-US" altLang="en-US" sz="2400" b="1" dirty="0"/>
              <a:t>differences </a:t>
            </a:r>
            <a:r>
              <a:rPr lang="en-US" altLang="en-US" sz="2400" b="1" dirty="0" smtClean="0"/>
              <a:t>or </a:t>
            </a:r>
            <a:r>
              <a:rPr lang="en-US" altLang="en-US" sz="2400" b="1" dirty="0"/>
              <a:t>relationships might be obscured by:</a:t>
            </a:r>
          </a:p>
          <a:p>
            <a:pPr marL="685800" indent="-338138">
              <a:spcBef>
                <a:spcPts val="0"/>
              </a:spcBef>
              <a:spcAft>
                <a:spcPts val="1800"/>
              </a:spcAft>
              <a:buFont typeface="+mj-lt"/>
              <a:buAutoNum type="arabicParenR"/>
            </a:pPr>
            <a:r>
              <a:rPr lang="en-US" altLang="en-US" sz="2600" b="1" dirty="0"/>
              <a:t>insensitive outcome measures (the wrong fishnet),</a:t>
            </a:r>
          </a:p>
          <a:p>
            <a:pPr marL="685800" indent="-338138">
              <a:spcBef>
                <a:spcPts val="0"/>
              </a:spcBef>
              <a:spcAft>
                <a:spcPts val="1800"/>
              </a:spcAft>
              <a:buFont typeface="+mj-lt"/>
              <a:buAutoNum type="arabicParenR"/>
            </a:pPr>
            <a:r>
              <a:rPr lang="en-US" altLang="en-US" sz="2600" b="1" dirty="0"/>
              <a:t>inappropriate statistical designs,</a:t>
            </a:r>
          </a:p>
          <a:p>
            <a:pPr marL="685800" indent="-338138">
              <a:spcBef>
                <a:spcPts val="0"/>
              </a:spcBef>
              <a:spcAft>
                <a:spcPts val="1800"/>
              </a:spcAft>
              <a:buFont typeface="+mj-lt"/>
              <a:buAutoNum type="arabicParenR"/>
            </a:pPr>
            <a:r>
              <a:rPr lang="en-US" altLang="en-US" sz="2600" b="1" dirty="0"/>
              <a:t>poor sampling strategies, and</a:t>
            </a:r>
          </a:p>
          <a:p>
            <a:pPr marL="685800" indent="-338138">
              <a:spcBef>
                <a:spcPts val="0"/>
              </a:spcBef>
              <a:spcAft>
                <a:spcPts val="1800"/>
              </a:spcAft>
              <a:buFont typeface="+mj-lt"/>
              <a:buAutoNum type="arabicParenR"/>
            </a:pPr>
            <a:r>
              <a:rPr lang="en-US" altLang="en-US" sz="2600" b="1" dirty="0"/>
              <a:t>low statistical power.</a:t>
            </a:r>
          </a:p>
          <a:p>
            <a:endParaRPr lang="en-US" dirty="0"/>
          </a:p>
        </p:txBody>
      </p:sp>
    </p:spTree>
    <p:extLst>
      <p:ext uri="{BB962C8B-B14F-4D97-AF65-F5344CB8AC3E}">
        <p14:creationId xmlns:p14="http://schemas.microsoft.com/office/powerpoint/2010/main" val="35094637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p:txBody>
          <a:bodyPr/>
          <a:lstStyle/>
          <a:p>
            <a:fld id="{BD56C388-C3A0-41F0-BBDA-7BBE63A63184}" type="slidenum">
              <a:rPr lang="en-US" altLang="en-US"/>
              <a:pPr/>
              <a:t>56</a:t>
            </a:fld>
            <a:endParaRPr lang="en-US" altLang="en-US"/>
          </a:p>
        </p:txBody>
      </p:sp>
      <p:sp>
        <p:nvSpPr>
          <p:cNvPr id="15362" name="Rectangle 2"/>
          <p:cNvSpPr>
            <a:spLocks noGrp="1" noChangeArrowheads="1"/>
          </p:cNvSpPr>
          <p:nvPr>
            <p:ph type="title"/>
          </p:nvPr>
        </p:nvSpPr>
        <p:spPr/>
        <p:txBody>
          <a:bodyPr/>
          <a:lstStyle/>
          <a:p>
            <a:r>
              <a:rPr lang="en-US" altLang="en-US" b="1" dirty="0" smtClean="0"/>
              <a:t>Test Statistic</a:t>
            </a:r>
            <a:endParaRPr lang="en-US" altLang="en-US" b="1" dirty="0"/>
          </a:p>
        </p:txBody>
      </p:sp>
      <p:sp>
        <p:nvSpPr>
          <p:cNvPr id="15363" name="Rectangle 3"/>
          <p:cNvSpPr>
            <a:spLocks noGrp="1" noChangeArrowheads="1"/>
          </p:cNvSpPr>
          <p:nvPr>
            <p:ph type="body" idx="1"/>
          </p:nvPr>
        </p:nvSpPr>
        <p:spPr>
          <a:xfrm>
            <a:off x="457200" y="1828800"/>
            <a:ext cx="8381999" cy="4449763"/>
          </a:xfrm>
        </p:spPr>
        <p:txBody>
          <a:bodyPr/>
          <a:lstStyle/>
          <a:p>
            <a:pPr>
              <a:spcBef>
                <a:spcPts val="0"/>
              </a:spcBef>
              <a:spcAft>
                <a:spcPts val="1800"/>
              </a:spcAft>
            </a:pPr>
            <a:r>
              <a:rPr lang="en-US" altLang="en-US" sz="2400" b="1" dirty="0" smtClean="0"/>
              <a:t>Can </a:t>
            </a:r>
            <a:r>
              <a:rPr lang="en-US" altLang="en-US" sz="2400" b="1" dirty="0"/>
              <a:t>use </a:t>
            </a:r>
            <a:r>
              <a:rPr lang="en-US" altLang="en-US" sz="2400" b="1" dirty="0" smtClean="0"/>
              <a:t>variety </a:t>
            </a:r>
            <a:r>
              <a:rPr lang="en-US" altLang="en-US" sz="2400" b="1" dirty="0"/>
              <a:t>of statistical procedures to test null hypotheses. </a:t>
            </a:r>
          </a:p>
          <a:p>
            <a:pPr>
              <a:spcBef>
                <a:spcPts val="0"/>
              </a:spcBef>
              <a:spcAft>
                <a:spcPts val="1200"/>
              </a:spcAft>
            </a:pPr>
            <a:r>
              <a:rPr lang="en-US" altLang="en-US" sz="2400" b="1" dirty="0"/>
              <a:t>Choice of which procedure used depends on a variety of factors including:</a:t>
            </a:r>
          </a:p>
          <a:p>
            <a:pPr marL="685800" lvl="1" indent="-338138">
              <a:spcBef>
                <a:spcPts val="0"/>
              </a:spcBef>
              <a:spcAft>
                <a:spcPts val="1200"/>
              </a:spcAft>
            </a:pPr>
            <a:r>
              <a:rPr lang="en-US" altLang="en-US" sz="2400" dirty="0"/>
              <a:t>Research hypothesis </a:t>
            </a:r>
          </a:p>
          <a:p>
            <a:pPr marL="685800" lvl="1" indent="-338138">
              <a:spcBef>
                <a:spcPts val="0"/>
              </a:spcBef>
              <a:spcAft>
                <a:spcPts val="1200"/>
              </a:spcAft>
            </a:pPr>
            <a:r>
              <a:rPr lang="en-US" altLang="en-US" sz="2400" dirty="0"/>
              <a:t>Data</a:t>
            </a:r>
          </a:p>
          <a:p>
            <a:pPr marL="685800" lvl="1" indent="-338138">
              <a:spcBef>
                <a:spcPts val="0"/>
              </a:spcBef>
              <a:spcAft>
                <a:spcPts val="1200"/>
              </a:spcAft>
            </a:pPr>
            <a:r>
              <a:rPr lang="en-US" altLang="en-US" sz="2400" dirty="0"/>
              <a:t>Sampling strategy</a:t>
            </a:r>
          </a:p>
          <a:p>
            <a:pPr marL="685800" lvl="1" indent="-338138">
              <a:spcBef>
                <a:spcPts val="0"/>
              </a:spcBef>
              <a:spcAft>
                <a:spcPts val="1800"/>
              </a:spcAft>
            </a:pPr>
            <a:r>
              <a:rPr lang="en-US" altLang="en-US" sz="2400" dirty="0"/>
              <a:t>What we want to be able to say as result of testing</a:t>
            </a:r>
          </a:p>
          <a:p>
            <a:pPr marL="0" indent="0">
              <a:buSzPct val="100000"/>
              <a:buNone/>
            </a:pPr>
            <a:endParaRPr lang="en-US" altLang="en-US" sz="2400" dirty="0"/>
          </a:p>
          <a:p>
            <a:pPr>
              <a:spcBef>
                <a:spcPts val="0"/>
              </a:spcBef>
              <a:spcAft>
                <a:spcPts val="1800"/>
              </a:spcAft>
            </a:pPr>
            <a:endParaRPr lang="en-US" altLang="en-US" sz="2400" b="1" dirty="0" smtClean="0"/>
          </a:p>
        </p:txBody>
      </p:sp>
      <mc:AlternateContent xmlns:mc="http://schemas.openxmlformats.org/markup-compatibility/2006" xmlns:a14="http://schemas.microsoft.com/office/drawing/2010/main">
        <mc:Choice Requires="a14">
          <p:sp>
            <p:nvSpPr>
              <p:cNvPr id="3" name="TextBox 2"/>
              <p:cNvSpPr txBox="1"/>
              <p:nvPr/>
            </p:nvSpPr>
            <p:spPr>
              <a:xfrm>
                <a:off x="876301" y="951754"/>
                <a:ext cx="7391400" cy="671338"/>
              </a:xfrm>
              <a:prstGeom prst="rect">
                <a:avLst/>
              </a:prstGeom>
              <a:noFill/>
              <a:ln w="38100">
                <a:solidFill>
                  <a:srgbClr val="C00000"/>
                </a:solidFill>
              </a:ln>
            </p:spPr>
            <p:txBody>
              <a:bodyPr wrap="square" rtlCol="0">
                <a:spAutoFit/>
              </a:bodyPr>
              <a:lstStyle/>
              <a:p>
                <a:pPr>
                  <a:spcBef>
                    <a:spcPts val="1800"/>
                  </a:spcBef>
                  <a:spcAft>
                    <a:spcPts val="1800"/>
                  </a:spcAft>
                </a:pPr>
                <a:r>
                  <a:rPr lang="en-US" sz="2400" dirty="0" smtClean="0"/>
                  <a:t>Test Statistic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𝑆𝑎𝑚𝑝𝑙𝑒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𝑆𝑡𝑎𝑡𝑖𝑠𝑡𝑖𝑐</m:t>
                        </m:r>
                        <m:r>
                          <a:rPr lang="en-US" sz="2400" b="0" i="1" smtClean="0">
                            <a:latin typeface="Cambria Math" panose="02040503050406030204" pitchFamily="18" charset="0"/>
                          </a:rPr>
                          <m:t> −</m:t>
                        </m:r>
                        <m:r>
                          <a:rPr lang="en-US" sz="2400" b="0" i="1" smtClean="0">
                            <a:latin typeface="Cambria Math" panose="02040503050406030204" pitchFamily="18" charset="0"/>
                          </a:rPr>
                          <m:t>𝐻𝑦𝑝𝑜𝑡h𝑒𝑠𝑖𝑧𝑒𝑑</m:t>
                        </m:r>
                        <m:r>
                          <a:rPr lang="en-US" sz="2400" b="0" i="1" smtClean="0">
                            <a:latin typeface="Cambria Math" panose="02040503050406030204" pitchFamily="18" charset="0"/>
                          </a:rPr>
                          <m:t> </m:t>
                        </m:r>
                        <m:r>
                          <a:rPr lang="en-US" sz="2400" b="0" i="1" smtClean="0">
                            <a:latin typeface="Cambria Math" panose="02040503050406030204" pitchFamily="18" charset="0"/>
                          </a:rPr>
                          <m:t>𝑉𝑎𝑙𝑢𝑒</m:t>
                        </m:r>
                      </m:num>
                      <m:den>
                        <m:r>
                          <a:rPr lang="en-US" sz="2400" b="0" i="1" smtClean="0">
                            <a:latin typeface="Cambria Math" panose="02040503050406030204" pitchFamily="18" charset="0"/>
                          </a:rPr>
                          <m:t>𝑆𝑡𝑎𝑛𝑑𝑎𝑟𝑑</m:t>
                        </m:r>
                        <m:r>
                          <a:rPr lang="en-US" sz="2400" b="0" i="1" smtClean="0">
                            <a:latin typeface="Cambria Math" panose="02040503050406030204" pitchFamily="18" charset="0"/>
                          </a:rPr>
                          <m:t> </m:t>
                        </m:r>
                        <m:r>
                          <a:rPr lang="en-US" sz="2400" b="0" i="1" smtClean="0">
                            <a:latin typeface="Cambria Math" panose="02040503050406030204" pitchFamily="18" charset="0"/>
                          </a:rPr>
                          <m:t>𝐸𝑟𝑟𝑜𝑟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𝑆𝑎𝑚𝑝𝑙𝑒</m:t>
                        </m:r>
                        <m:r>
                          <a:rPr lang="en-US" sz="2400" b="0" i="1" smtClean="0">
                            <a:latin typeface="Cambria Math" panose="02040503050406030204" pitchFamily="18" charset="0"/>
                          </a:rPr>
                          <m:t> </m:t>
                        </m:r>
                        <m:r>
                          <a:rPr lang="en-US" sz="2400" b="0" i="1" smtClean="0">
                            <a:latin typeface="Cambria Math" panose="02040503050406030204" pitchFamily="18" charset="0"/>
                          </a:rPr>
                          <m:t>𝑆𝑡𝑎𝑡𝑖𝑠𝑡𝑖𝑐</m:t>
                        </m:r>
                      </m:den>
                    </m:f>
                  </m:oMath>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876301" y="951754"/>
                <a:ext cx="7391400" cy="671338"/>
              </a:xfrm>
              <a:prstGeom prst="rect">
                <a:avLst/>
              </a:prstGeom>
              <a:blipFill>
                <a:blip r:embed="rId2"/>
                <a:stretch>
                  <a:fillRect l="-1067"/>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3889417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Image result for rejection region"/>
          <p:cNvPicPr>
            <a:picLocks noChangeAspect="1" noChangeArrowheads="1"/>
          </p:cNvPicPr>
          <p:nvPr/>
        </p:nvPicPr>
        <p:blipFill rotWithShape="1">
          <a:blip r:embed="rId2">
            <a:extLst>
              <a:ext uri="{28A0092B-C50C-407E-A947-70E740481C1C}">
                <a14:useLocalDpi xmlns:a14="http://schemas.microsoft.com/office/drawing/2010/main" val="0"/>
              </a:ext>
            </a:extLst>
          </a:blip>
          <a:srcRect t="-6621" b="6621"/>
          <a:stretch/>
        </p:blipFill>
        <p:spPr bwMode="auto">
          <a:xfrm>
            <a:off x="2438400" y="2438400"/>
            <a:ext cx="6705601" cy="41889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p:cNvSpPr>
            <a:spLocks noGrp="1"/>
          </p:cNvSpPr>
          <p:nvPr>
            <p:ph type="sldNum" sz="quarter" idx="4294967295"/>
          </p:nvPr>
        </p:nvSpPr>
        <p:spPr/>
        <p:txBody>
          <a:bodyPr/>
          <a:lstStyle/>
          <a:p>
            <a:fld id="{BD56C388-C3A0-41F0-BBDA-7BBE63A63184}" type="slidenum">
              <a:rPr lang="en-US" altLang="en-US"/>
              <a:pPr/>
              <a:t>57</a:t>
            </a:fld>
            <a:endParaRPr lang="en-US" altLang="en-US"/>
          </a:p>
        </p:txBody>
      </p:sp>
      <p:sp>
        <p:nvSpPr>
          <p:cNvPr id="15362" name="Rectangle 2"/>
          <p:cNvSpPr>
            <a:spLocks noGrp="1" noChangeArrowheads="1"/>
          </p:cNvSpPr>
          <p:nvPr>
            <p:ph type="title"/>
          </p:nvPr>
        </p:nvSpPr>
        <p:spPr/>
        <p:txBody>
          <a:bodyPr/>
          <a:lstStyle/>
          <a:p>
            <a:r>
              <a:rPr lang="en-US" altLang="en-US" b="1" dirty="0" smtClean="0"/>
              <a:t>Rejection Region</a:t>
            </a:r>
            <a:endParaRPr lang="en-US" altLang="en-US" b="1" dirty="0"/>
          </a:p>
        </p:txBody>
      </p:sp>
      <p:sp>
        <p:nvSpPr>
          <p:cNvPr id="15363" name="Rectangle 3"/>
          <p:cNvSpPr>
            <a:spLocks noGrp="1" noChangeArrowheads="1"/>
          </p:cNvSpPr>
          <p:nvPr>
            <p:ph type="body" idx="1"/>
          </p:nvPr>
        </p:nvSpPr>
        <p:spPr>
          <a:xfrm>
            <a:off x="381000" y="914400"/>
            <a:ext cx="8305800" cy="4983163"/>
          </a:xfrm>
        </p:spPr>
        <p:txBody>
          <a:bodyPr/>
          <a:lstStyle/>
          <a:p>
            <a:pPr>
              <a:spcBef>
                <a:spcPts val="0"/>
              </a:spcBef>
              <a:spcAft>
                <a:spcPts val="1800"/>
              </a:spcAft>
              <a:buSzPct val="100000"/>
            </a:pPr>
            <a:r>
              <a:rPr lang="en-US" altLang="en-US" sz="2400" b="1" dirty="0"/>
              <a:t>C</a:t>
            </a:r>
            <a:r>
              <a:rPr lang="en-US" altLang="en-US" sz="2400" b="1" dirty="0" smtClean="0"/>
              <a:t>onsists </a:t>
            </a:r>
            <a:r>
              <a:rPr lang="en-US" altLang="en-US" sz="2400" b="1" dirty="0"/>
              <a:t>of outcomes that are very unlikely to occur if the null hypothesis is </a:t>
            </a:r>
            <a:r>
              <a:rPr lang="en-US" altLang="en-US" sz="2400" b="1" dirty="0" smtClean="0"/>
              <a:t>true</a:t>
            </a:r>
            <a:r>
              <a:rPr lang="en-US" altLang="en-US" sz="2400" b="1" dirty="0"/>
              <a:t>.</a:t>
            </a:r>
            <a:r>
              <a:rPr lang="en-US" altLang="en-US" sz="2400" dirty="0" smtClean="0"/>
              <a:t> </a:t>
            </a:r>
          </a:p>
          <a:p>
            <a:pPr>
              <a:spcBef>
                <a:spcPts val="0"/>
              </a:spcBef>
              <a:spcAft>
                <a:spcPts val="1800"/>
              </a:spcAft>
              <a:buSzPct val="100000"/>
            </a:pPr>
            <a:r>
              <a:rPr lang="en-US" altLang="en-US" sz="2400" b="1" dirty="0"/>
              <a:t>S</a:t>
            </a:r>
            <a:r>
              <a:rPr lang="en-US" altLang="en-US" sz="2400" b="1" dirty="0" smtClean="0"/>
              <a:t>et </a:t>
            </a:r>
            <a:r>
              <a:rPr lang="en-US" altLang="en-US" sz="2400" b="1" dirty="0"/>
              <a:t>of values of </a:t>
            </a:r>
            <a:r>
              <a:rPr lang="en-US" altLang="en-US" sz="2400" b="1" dirty="0" smtClean="0"/>
              <a:t>test </a:t>
            </a:r>
            <a:r>
              <a:rPr lang="en-US" altLang="en-US" sz="2400" b="1" dirty="0"/>
              <a:t>statistic that are consistent with </a:t>
            </a:r>
            <a:r>
              <a:rPr lang="en-US" altLang="en-US" sz="2400" b="1" i="1" dirty="0"/>
              <a:t>H</a:t>
            </a:r>
            <a:r>
              <a:rPr lang="en-US" altLang="en-US" sz="2400" b="1" baseline="-25000" dirty="0"/>
              <a:t>A</a:t>
            </a:r>
            <a:r>
              <a:rPr lang="en-US" altLang="en-US" sz="2400" b="1" dirty="0"/>
              <a:t>, such that </a:t>
            </a:r>
            <a:r>
              <a:rPr lang="en-US" altLang="en-US" sz="2400" b="1" dirty="0" smtClean="0"/>
              <a:t>probability </a:t>
            </a:r>
            <a:r>
              <a:rPr lang="en-US" altLang="en-US" sz="2400" b="1" dirty="0"/>
              <a:t>it falls in this region when </a:t>
            </a:r>
            <a:r>
              <a:rPr lang="en-US" altLang="en-US" sz="2400" b="1" i="1" dirty="0"/>
              <a:t>H</a:t>
            </a:r>
            <a:r>
              <a:rPr lang="en-US" altLang="en-US" sz="2400" b="1" baseline="-25000" dirty="0"/>
              <a:t>0</a:t>
            </a:r>
            <a:r>
              <a:rPr lang="en-US" altLang="en-US" sz="2400" b="1" dirty="0"/>
              <a:t> is true is </a:t>
            </a:r>
            <a:r>
              <a:rPr lang="en-US" altLang="en-US" sz="2400" b="1" i="1" dirty="0" smtClean="0">
                <a:latin typeface="Symbol" panose="05050102010706020507" pitchFamily="18" charset="2"/>
              </a:rPr>
              <a:t>a</a:t>
            </a:r>
            <a:r>
              <a:rPr lang="en-US" altLang="en-US" sz="2400" b="1" dirty="0" smtClean="0"/>
              <a:t>.</a:t>
            </a:r>
          </a:p>
          <a:p>
            <a:pPr>
              <a:spcBef>
                <a:spcPts val="0"/>
              </a:spcBef>
              <a:spcAft>
                <a:spcPts val="1800"/>
              </a:spcAft>
              <a:buSzPct val="100000"/>
            </a:pPr>
            <a:r>
              <a:rPr lang="en-US" altLang="en-US" sz="2400" b="1" dirty="0" smtClean="0"/>
              <a:t>Sometimes called                                                                       critical region.</a:t>
            </a:r>
          </a:p>
          <a:p>
            <a:pPr>
              <a:spcBef>
                <a:spcPts val="0"/>
              </a:spcBef>
              <a:spcAft>
                <a:spcPts val="1800"/>
              </a:spcAft>
            </a:pPr>
            <a:endParaRPr lang="en-US" altLang="en-US" sz="2200" b="1" dirty="0"/>
          </a:p>
        </p:txBody>
      </p:sp>
    </p:spTree>
    <p:extLst>
      <p:ext uri="{BB962C8B-B14F-4D97-AF65-F5344CB8AC3E}">
        <p14:creationId xmlns:p14="http://schemas.microsoft.com/office/powerpoint/2010/main" val="41875349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One-Tailed vs Two-Tailed Tests</a:t>
            </a:r>
            <a:endParaRPr lang="en-US" b="1" dirty="0"/>
          </a:p>
        </p:txBody>
      </p:sp>
      <p:pic>
        <p:nvPicPr>
          <p:cNvPr id="4" name="Picture 3"/>
          <p:cNvPicPr>
            <a:picLocks noChangeAspect="1"/>
          </p:cNvPicPr>
          <p:nvPr/>
        </p:nvPicPr>
        <p:blipFill rotWithShape="1">
          <a:blip r:embed="rId2"/>
          <a:srcRect l="3333" t="35555" r="5833"/>
          <a:stretch/>
        </p:blipFill>
        <p:spPr>
          <a:xfrm>
            <a:off x="155605" y="990600"/>
            <a:ext cx="8832792" cy="4700017"/>
          </a:xfrm>
          <a:prstGeom prst="rect">
            <a:avLst/>
          </a:prstGeom>
        </p:spPr>
      </p:pic>
    </p:spTree>
    <p:extLst>
      <p:ext uri="{BB962C8B-B14F-4D97-AF65-F5344CB8AC3E}">
        <p14:creationId xmlns:p14="http://schemas.microsoft.com/office/powerpoint/2010/main" val="14801877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0" y="2914650"/>
            <a:ext cx="5943600" cy="3943350"/>
          </a:xfrm>
          <a:prstGeom prst="rect">
            <a:avLst/>
          </a:prstGeom>
        </p:spPr>
      </p:pic>
      <p:sp>
        <p:nvSpPr>
          <p:cNvPr id="4" name="Slide Number Placeholder 5"/>
          <p:cNvSpPr>
            <a:spLocks noGrp="1"/>
          </p:cNvSpPr>
          <p:nvPr>
            <p:ph type="sldNum" sz="quarter" idx="4294967295"/>
          </p:nvPr>
        </p:nvSpPr>
        <p:spPr/>
        <p:txBody>
          <a:bodyPr/>
          <a:lstStyle/>
          <a:p>
            <a:fld id="{3F43CFEA-2F43-4350-9530-8CFCE59FA7AE}" type="slidenum">
              <a:rPr lang="en-US" altLang="en-US"/>
              <a:pPr/>
              <a:t>59</a:t>
            </a:fld>
            <a:endParaRPr lang="en-US" altLang="en-US"/>
          </a:p>
        </p:txBody>
      </p:sp>
      <p:sp>
        <p:nvSpPr>
          <p:cNvPr id="20482" name="Rectangle 2"/>
          <p:cNvSpPr>
            <a:spLocks noGrp="1" noChangeArrowheads="1"/>
          </p:cNvSpPr>
          <p:nvPr>
            <p:ph type="title"/>
          </p:nvPr>
        </p:nvSpPr>
        <p:spPr/>
        <p:txBody>
          <a:bodyPr/>
          <a:lstStyle/>
          <a:p>
            <a:r>
              <a:rPr lang="en-US" altLang="en-US" b="1" dirty="0"/>
              <a:t>Errors in Hypothesis </a:t>
            </a:r>
            <a:r>
              <a:rPr lang="en-US" altLang="en-US" b="1" dirty="0" smtClean="0"/>
              <a:t>Tests</a:t>
            </a:r>
            <a:endParaRPr lang="en-US" altLang="en-US" b="1" dirty="0"/>
          </a:p>
        </p:txBody>
      </p:sp>
      <p:sp>
        <p:nvSpPr>
          <p:cNvPr id="20483" name="Rectangle 3"/>
          <p:cNvSpPr>
            <a:spLocks noGrp="1" noChangeArrowheads="1"/>
          </p:cNvSpPr>
          <p:nvPr>
            <p:ph type="body" idx="1"/>
          </p:nvPr>
        </p:nvSpPr>
        <p:spPr>
          <a:xfrm>
            <a:off x="457201" y="990600"/>
            <a:ext cx="8229600" cy="4983163"/>
          </a:xfrm>
        </p:spPr>
        <p:txBody>
          <a:bodyPr/>
          <a:lstStyle/>
          <a:p>
            <a:pPr>
              <a:spcBef>
                <a:spcPts val="0"/>
              </a:spcBef>
              <a:spcAft>
                <a:spcPts val="1800"/>
              </a:spcAft>
            </a:pPr>
            <a:r>
              <a:rPr lang="en-US" altLang="en-US" sz="2400" b="1" dirty="0" smtClean="0"/>
              <a:t>Hypothesis tests </a:t>
            </a:r>
            <a:r>
              <a:rPr lang="en-US" altLang="en-US" sz="2400" b="1" dirty="0"/>
              <a:t>relies on sample </a:t>
            </a:r>
            <a:r>
              <a:rPr lang="en-US" altLang="en-US" sz="2400" b="1" dirty="0" smtClean="0"/>
              <a:t>data.</a:t>
            </a:r>
          </a:p>
          <a:p>
            <a:pPr>
              <a:spcBef>
                <a:spcPts val="0"/>
              </a:spcBef>
              <a:spcAft>
                <a:spcPts val="1800"/>
              </a:spcAft>
            </a:pPr>
            <a:r>
              <a:rPr lang="en-US" altLang="en-US" sz="2400" b="1" dirty="0"/>
              <a:t>S</a:t>
            </a:r>
            <a:r>
              <a:rPr lang="en-US" altLang="en-US" sz="2400" b="1" dirty="0" smtClean="0"/>
              <a:t>ample </a:t>
            </a:r>
            <a:r>
              <a:rPr lang="en-US" altLang="en-US" sz="2400" b="1" dirty="0"/>
              <a:t>data are not completely </a:t>
            </a:r>
            <a:r>
              <a:rPr lang="en-US" altLang="en-US" sz="2400" b="1" dirty="0" smtClean="0"/>
              <a:t>reliable so </a:t>
            </a:r>
            <a:r>
              <a:rPr lang="en-US" altLang="en-US" sz="2400" b="1" dirty="0"/>
              <a:t>there is always the risk that misleading data will cause the hypothesis test to reach a wrong conclusion. </a:t>
            </a:r>
          </a:p>
          <a:p>
            <a:pPr>
              <a:spcBef>
                <a:spcPts val="0"/>
              </a:spcBef>
              <a:spcAft>
                <a:spcPts val="1800"/>
              </a:spcAft>
            </a:pPr>
            <a:r>
              <a:rPr lang="en-US" altLang="en-US" sz="2400" b="1" dirty="0"/>
              <a:t>Two types of </a:t>
            </a:r>
            <a:r>
              <a:rPr lang="en-US" altLang="en-US" sz="2400" b="1" dirty="0" smtClean="0"/>
              <a:t>error</a:t>
            </a:r>
            <a:endParaRPr lang="en-US" altLang="en-US" sz="2400" b="1" dirty="0"/>
          </a:p>
        </p:txBody>
      </p:sp>
    </p:spTree>
    <p:extLst>
      <p:ext uri="{BB962C8B-B14F-4D97-AF65-F5344CB8AC3E}">
        <p14:creationId xmlns:p14="http://schemas.microsoft.com/office/powerpoint/2010/main" val="5479956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b="1" dirty="0" smtClean="0"/>
              <a:t>Parameters and Statistics</a:t>
            </a:r>
          </a:p>
        </p:txBody>
      </p:sp>
      <p:sp>
        <p:nvSpPr>
          <p:cNvPr id="10243" name="Rectangle 8"/>
          <p:cNvSpPr>
            <a:spLocks noGrp="1" noChangeArrowheads="1"/>
          </p:cNvSpPr>
          <p:nvPr>
            <p:ph type="body" idx="1"/>
          </p:nvPr>
        </p:nvSpPr>
        <p:spPr>
          <a:xfrm>
            <a:off x="419100" y="999331"/>
            <a:ext cx="8229600" cy="2895600"/>
          </a:xfrm>
        </p:spPr>
        <p:txBody>
          <a:bodyPr/>
          <a:lstStyle/>
          <a:p>
            <a:pPr>
              <a:spcBef>
                <a:spcPts val="0"/>
              </a:spcBef>
              <a:spcAft>
                <a:spcPts val="1200"/>
              </a:spcAft>
            </a:pPr>
            <a:r>
              <a:rPr lang="en-US" altLang="en-US" sz="2400" dirty="0"/>
              <a:t>A </a:t>
            </a:r>
            <a:r>
              <a:rPr lang="en-US" altLang="en-US" sz="2400" b="1" u="sng" dirty="0" smtClean="0"/>
              <a:t>parameter</a:t>
            </a:r>
            <a:r>
              <a:rPr lang="en-US" altLang="en-US" sz="2400" dirty="0" smtClean="0"/>
              <a:t> </a:t>
            </a:r>
            <a:r>
              <a:rPr lang="en-US" sz="2400" dirty="0" smtClean="0"/>
              <a:t>is </a:t>
            </a:r>
            <a:r>
              <a:rPr lang="en-US" sz="2400" dirty="0"/>
              <a:t>a characteristic of a </a:t>
            </a:r>
            <a:r>
              <a:rPr lang="en-US" sz="2400" dirty="0" smtClean="0"/>
              <a:t>population.</a:t>
            </a:r>
          </a:p>
          <a:p>
            <a:pPr lvl="1">
              <a:spcBef>
                <a:spcPts val="0"/>
              </a:spcBef>
              <a:spcAft>
                <a:spcPts val="1200"/>
              </a:spcAft>
            </a:pPr>
            <a:r>
              <a:rPr lang="en-US" sz="2400" dirty="0" smtClean="0"/>
              <a:t>Value is typically unknown</a:t>
            </a:r>
          </a:p>
          <a:p>
            <a:pPr lvl="1">
              <a:spcBef>
                <a:spcPts val="0"/>
              </a:spcBef>
              <a:spcAft>
                <a:spcPts val="1200"/>
              </a:spcAft>
            </a:pPr>
            <a:r>
              <a:rPr lang="en-US" sz="2400" dirty="0" smtClean="0"/>
              <a:t>Usually difficult or impossible to calculate</a:t>
            </a:r>
          </a:p>
          <a:p>
            <a:pPr>
              <a:spcBef>
                <a:spcPts val="1200"/>
              </a:spcBef>
              <a:spcAft>
                <a:spcPts val="1200"/>
              </a:spcAft>
            </a:pPr>
            <a:r>
              <a:rPr lang="en-US" altLang="en-US" sz="2400" dirty="0"/>
              <a:t>A </a:t>
            </a:r>
            <a:r>
              <a:rPr lang="en-US" altLang="en-US" sz="2400" b="1" u="sng" dirty="0"/>
              <a:t>statistic</a:t>
            </a:r>
            <a:r>
              <a:rPr lang="en-US" altLang="en-US" sz="2400" dirty="0"/>
              <a:t> </a:t>
            </a:r>
            <a:r>
              <a:rPr lang="en-US" sz="2400" dirty="0" smtClean="0"/>
              <a:t>is </a:t>
            </a:r>
            <a:r>
              <a:rPr lang="en-US" sz="2400" dirty="0"/>
              <a:t>a characteristic of a </a:t>
            </a:r>
            <a:r>
              <a:rPr lang="en-US" sz="2400" dirty="0" smtClean="0"/>
              <a:t>sample.</a:t>
            </a:r>
          </a:p>
          <a:p>
            <a:pPr lvl="1">
              <a:spcBef>
                <a:spcPts val="0"/>
              </a:spcBef>
              <a:spcAft>
                <a:spcPts val="1200"/>
              </a:spcAft>
            </a:pPr>
            <a:r>
              <a:rPr lang="en-US" sz="2400" dirty="0" smtClean="0"/>
              <a:t>Used to </a:t>
            </a:r>
            <a:r>
              <a:rPr lang="en-US" sz="2400" dirty="0"/>
              <a:t>make inferences </a:t>
            </a:r>
            <a:r>
              <a:rPr lang="en-US" sz="2400" dirty="0" smtClean="0"/>
              <a:t>about </a:t>
            </a:r>
            <a:r>
              <a:rPr lang="en-US" sz="2400" dirty="0"/>
              <a:t>population parameters </a:t>
            </a:r>
          </a:p>
          <a:p>
            <a:pPr lvl="1">
              <a:spcBef>
                <a:spcPts val="0"/>
              </a:spcBef>
              <a:spcAft>
                <a:spcPts val="1200"/>
              </a:spcAft>
            </a:pPr>
            <a:r>
              <a:rPr lang="en-US" sz="2400" dirty="0" smtClean="0"/>
              <a:t>Often referred to as </a:t>
            </a:r>
            <a:r>
              <a:rPr lang="en-US" sz="2400" dirty="0"/>
              <a:t>an estimator</a:t>
            </a:r>
          </a:p>
          <a:p>
            <a:pPr>
              <a:spcBef>
                <a:spcPts val="0"/>
              </a:spcBef>
              <a:spcAft>
                <a:spcPts val="1200"/>
              </a:spcAft>
            </a:pPr>
            <a:endParaRPr lang="en-US" altLang="en-US" sz="2400" dirty="0"/>
          </a:p>
          <a:p>
            <a:pPr>
              <a:spcBef>
                <a:spcPts val="0"/>
              </a:spcBef>
              <a:spcAft>
                <a:spcPts val="1200"/>
              </a:spcAft>
            </a:pPr>
            <a:endParaRPr lang="en-US" sz="2400" dirty="0"/>
          </a:p>
          <a:p>
            <a:pPr eaLnBrk="1" hangingPunct="1">
              <a:spcBef>
                <a:spcPts val="0"/>
              </a:spcBef>
              <a:spcAft>
                <a:spcPts val="1200"/>
              </a:spcAft>
            </a:pPr>
            <a:endParaRPr lang="en-US" altLang="en-US" sz="2400" dirty="0" smtClean="0"/>
          </a:p>
        </p:txBody>
      </p:sp>
      <p:sp>
        <p:nvSpPr>
          <p:cNvPr id="10244" name="Rectangle 9"/>
          <p:cNvSpPr>
            <a:spLocks noChangeArrowheads="1"/>
          </p:cNvSpPr>
          <p:nvPr/>
        </p:nvSpPr>
        <p:spPr bwMode="auto">
          <a:xfrm>
            <a:off x="304800" y="151765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6791325"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7072313"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415213" indent="-228600">
              <a:spcBef>
                <a:spcPct val="20000"/>
              </a:spcBef>
              <a:buChar char="&gt;"/>
              <a:defRPr sz="2000">
                <a:solidFill>
                  <a:schemeClr val="tx1"/>
                </a:solidFill>
                <a:latin typeface="Garamond" panose="02020404030301010803" pitchFamily="18" charset="0"/>
              </a:defRPr>
            </a:lvl4pPr>
            <a:lvl5pPr marL="7529513" indent="60325">
              <a:spcBef>
                <a:spcPct val="20000"/>
              </a:spcBef>
              <a:buChar char="»"/>
              <a:defRPr sz="2800">
                <a:solidFill>
                  <a:schemeClr val="tx1"/>
                </a:solidFill>
                <a:latin typeface="Garamond" panose="02020404030301010803" pitchFamily="18" charset="0"/>
              </a:defRPr>
            </a:lvl5pPr>
            <a:lvl6pPr marL="7986713"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443913"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01113"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358313"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eaLnBrk="1" hangingPunct="1">
              <a:lnSpc>
                <a:spcPct val="90000"/>
              </a:lnSpc>
            </a:pPr>
            <a:endParaRPr lang="en-US" altLang="en-US" dirty="0"/>
          </a:p>
        </p:txBody>
      </p:sp>
      <p:sp>
        <p:nvSpPr>
          <p:cNvPr id="628746" name="Rectangle 10"/>
          <p:cNvSpPr>
            <a:spLocks noChangeArrowheads="1"/>
          </p:cNvSpPr>
          <p:nvPr/>
        </p:nvSpPr>
        <p:spPr bwMode="auto">
          <a:xfrm>
            <a:off x="304800" y="2971800"/>
            <a:ext cx="8458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Wingdings" panose="05000000000000000000" pitchFamily="2" charset="2"/>
              <a:defRPr sz="2800">
                <a:solidFill>
                  <a:schemeClr val="tx1"/>
                </a:solidFill>
                <a:latin typeface="Garamond" panose="02020404030301010803" pitchFamily="18" charset="0"/>
              </a:defRPr>
            </a:lvl1pPr>
            <a:lvl2pPr marL="6791325" indent="-6677025">
              <a:spcBef>
                <a:spcPct val="20000"/>
              </a:spcBef>
              <a:buClr>
                <a:schemeClr val="accent1"/>
              </a:buClr>
              <a:buSzPct val="70000"/>
              <a:buFont typeface="Wingdings" panose="05000000000000000000" pitchFamily="2" charset="2"/>
              <a:defRPr sz="2800">
                <a:solidFill>
                  <a:schemeClr val="tx1"/>
                </a:solidFill>
                <a:latin typeface="Garamond" panose="02020404030301010803" pitchFamily="18" charset="0"/>
              </a:defRPr>
            </a:lvl2pPr>
            <a:lvl3pPr marL="7072313" indent="-166688">
              <a:spcBef>
                <a:spcPct val="20000"/>
              </a:spcBef>
              <a:buClr>
                <a:schemeClr val="folHlink"/>
              </a:buClr>
              <a:buSzPct val="70000"/>
              <a:buFont typeface="Wingdings" panose="05000000000000000000" pitchFamily="2" charset="2"/>
              <a:buChar char="t"/>
              <a:defRPr sz="2800">
                <a:solidFill>
                  <a:schemeClr val="tx1"/>
                </a:solidFill>
                <a:latin typeface="Garamond" panose="02020404030301010803" pitchFamily="18" charset="0"/>
              </a:defRPr>
            </a:lvl3pPr>
            <a:lvl4pPr marL="7415213" indent="-228600">
              <a:spcBef>
                <a:spcPct val="20000"/>
              </a:spcBef>
              <a:buChar char="&gt;"/>
              <a:defRPr sz="2000">
                <a:solidFill>
                  <a:schemeClr val="tx1"/>
                </a:solidFill>
                <a:latin typeface="Garamond" panose="02020404030301010803" pitchFamily="18" charset="0"/>
              </a:defRPr>
            </a:lvl4pPr>
            <a:lvl5pPr marL="7529513" indent="60325">
              <a:spcBef>
                <a:spcPct val="20000"/>
              </a:spcBef>
              <a:buChar char="»"/>
              <a:defRPr sz="2800">
                <a:solidFill>
                  <a:schemeClr val="tx1"/>
                </a:solidFill>
                <a:latin typeface="Garamond" panose="02020404030301010803" pitchFamily="18" charset="0"/>
              </a:defRPr>
            </a:lvl5pPr>
            <a:lvl6pPr marL="7986713" indent="60325" eaLnBrk="0" fontAlgn="base" hangingPunct="0">
              <a:spcBef>
                <a:spcPct val="20000"/>
              </a:spcBef>
              <a:spcAft>
                <a:spcPct val="0"/>
              </a:spcAft>
              <a:buChar char="»"/>
              <a:defRPr sz="2800">
                <a:solidFill>
                  <a:schemeClr val="tx1"/>
                </a:solidFill>
                <a:latin typeface="Garamond" panose="02020404030301010803" pitchFamily="18" charset="0"/>
              </a:defRPr>
            </a:lvl6pPr>
            <a:lvl7pPr marL="8443913" indent="60325" eaLnBrk="0" fontAlgn="base" hangingPunct="0">
              <a:spcBef>
                <a:spcPct val="20000"/>
              </a:spcBef>
              <a:spcAft>
                <a:spcPct val="0"/>
              </a:spcAft>
              <a:buChar char="»"/>
              <a:defRPr sz="2800">
                <a:solidFill>
                  <a:schemeClr val="tx1"/>
                </a:solidFill>
                <a:latin typeface="Garamond" panose="02020404030301010803" pitchFamily="18" charset="0"/>
              </a:defRPr>
            </a:lvl7pPr>
            <a:lvl8pPr marL="8901113" indent="60325" eaLnBrk="0" fontAlgn="base" hangingPunct="0">
              <a:spcBef>
                <a:spcPct val="20000"/>
              </a:spcBef>
              <a:spcAft>
                <a:spcPct val="0"/>
              </a:spcAft>
              <a:buChar char="»"/>
              <a:defRPr sz="2800">
                <a:solidFill>
                  <a:schemeClr val="tx1"/>
                </a:solidFill>
                <a:latin typeface="Garamond" panose="02020404030301010803" pitchFamily="18" charset="0"/>
              </a:defRPr>
            </a:lvl8pPr>
            <a:lvl9pPr marL="9358313" indent="60325" eaLnBrk="0" fontAlgn="base" hangingPunct="0">
              <a:spcBef>
                <a:spcPct val="20000"/>
              </a:spcBef>
              <a:spcAft>
                <a:spcPct val="0"/>
              </a:spcAft>
              <a:buChar char="»"/>
              <a:defRPr sz="2800">
                <a:solidFill>
                  <a:schemeClr val="tx1"/>
                </a:solidFill>
                <a:latin typeface="Garamond" panose="02020404030301010803" pitchFamily="18" charset="0"/>
              </a:defRPr>
            </a:lvl9pPr>
          </a:lstStyle>
          <a:p>
            <a:pPr eaLnBrk="1" hangingPunct="1">
              <a:lnSpc>
                <a:spcPct val="90000"/>
              </a:lnSpc>
            </a:pPr>
            <a:endParaRPr lang="en-US" altLang="en-US" dirty="0"/>
          </a:p>
        </p:txBody>
      </p:sp>
      <p:grpSp>
        <p:nvGrpSpPr>
          <p:cNvPr id="3" name="Group 2"/>
          <p:cNvGrpSpPr/>
          <p:nvPr/>
        </p:nvGrpSpPr>
        <p:grpSpPr>
          <a:xfrm>
            <a:off x="2270125" y="4434681"/>
            <a:ext cx="4527550" cy="1446213"/>
            <a:chOff x="2025650" y="4267200"/>
            <a:chExt cx="4527550" cy="1446213"/>
          </a:xfrm>
        </p:grpSpPr>
        <p:grpSp>
          <p:nvGrpSpPr>
            <p:cNvPr id="2" name="Group 1"/>
            <p:cNvGrpSpPr/>
            <p:nvPr/>
          </p:nvGrpSpPr>
          <p:grpSpPr>
            <a:xfrm>
              <a:off x="2025650" y="4267200"/>
              <a:ext cx="4527550" cy="1446213"/>
              <a:chOff x="2025650" y="4267200"/>
              <a:chExt cx="4527550" cy="1446213"/>
            </a:xfrm>
          </p:grpSpPr>
          <p:sp>
            <p:nvSpPr>
              <p:cNvPr id="628747" name="Rectangle 11"/>
              <p:cNvSpPr>
                <a:spLocks noChangeArrowheads="1"/>
              </p:cNvSpPr>
              <p:nvPr/>
            </p:nvSpPr>
            <p:spPr bwMode="auto">
              <a:xfrm>
                <a:off x="2025650" y="4267200"/>
                <a:ext cx="1731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400">
                    <a:solidFill>
                      <a:schemeClr val="tx1"/>
                    </a:solidFill>
                    <a:latin typeface="Garamond" panose="02020404030301010803" pitchFamily="18" charset="0"/>
                  </a:defRPr>
                </a:lvl1pPr>
                <a:lvl2pPr marL="742950" indent="-285750">
                  <a:spcBef>
                    <a:spcPct val="50000"/>
                  </a:spcBef>
                  <a:defRPr sz="2400">
                    <a:solidFill>
                      <a:schemeClr val="tx1"/>
                    </a:solidFill>
                    <a:latin typeface="Garamond" panose="02020404030301010803" pitchFamily="18" charset="0"/>
                  </a:defRPr>
                </a:lvl2pPr>
                <a:lvl3pPr marL="1143000" indent="-228600">
                  <a:spcBef>
                    <a:spcPct val="50000"/>
                  </a:spcBef>
                  <a:defRPr sz="2400">
                    <a:solidFill>
                      <a:schemeClr val="tx1"/>
                    </a:solidFill>
                    <a:latin typeface="Garamond" panose="02020404030301010803" pitchFamily="18" charset="0"/>
                  </a:defRPr>
                </a:lvl3pPr>
                <a:lvl4pPr marL="1600200" indent="-228600">
                  <a:spcBef>
                    <a:spcPct val="50000"/>
                  </a:spcBef>
                  <a:defRPr sz="2400">
                    <a:solidFill>
                      <a:schemeClr val="tx1"/>
                    </a:solidFill>
                    <a:latin typeface="Garamond" panose="02020404030301010803" pitchFamily="18" charset="0"/>
                  </a:defRPr>
                </a:lvl4pPr>
                <a:lvl5pPr marL="2057400" indent="-228600">
                  <a:spcBef>
                    <a:spcPct val="50000"/>
                  </a:spcBef>
                  <a:defRPr sz="2400">
                    <a:solidFill>
                      <a:schemeClr val="tx1"/>
                    </a:solidFill>
                    <a:latin typeface="Garamond" panose="02020404030301010803" pitchFamily="18" charset="0"/>
                  </a:defRPr>
                </a:lvl5pPr>
                <a:lvl6pPr marL="2514600" indent="-228600" eaLnBrk="0" fontAlgn="base" hangingPunct="0">
                  <a:spcBef>
                    <a:spcPct val="50000"/>
                  </a:spcBef>
                  <a:spcAft>
                    <a:spcPct val="0"/>
                  </a:spcAft>
                  <a:defRPr sz="2400">
                    <a:solidFill>
                      <a:schemeClr val="tx1"/>
                    </a:solidFill>
                    <a:latin typeface="Garamond" panose="02020404030301010803" pitchFamily="18" charset="0"/>
                  </a:defRPr>
                </a:lvl6pPr>
                <a:lvl7pPr marL="2971800" indent="-228600" eaLnBrk="0" fontAlgn="base" hangingPunct="0">
                  <a:spcBef>
                    <a:spcPct val="50000"/>
                  </a:spcBef>
                  <a:spcAft>
                    <a:spcPct val="0"/>
                  </a:spcAft>
                  <a:defRPr sz="2400">
                    <a:solidFill>
                      <a:schemeClr val="tx1"/>
                    </a:solidFill>
                    <a:latin typeface="Garamond" panose="02020404030301010803" pitchFamily="18" charset="0"/>
                  </a:defRPr>
                </a:lvl7pPr>
                <a:lvl8pPr marL="3429000" indent="-228600" eaLnBrk="0" fontAlgn="base" hangingPunct="0">
                  <a:spcBef>
                    <a:spcPct val="50000"/>
                  </a:spcBef>
                  <a:spcAft>
                    <a:spcPct val="0"/>
                  </a:spcAft>
                  <a:defRPr sz="2400">
                    <a:solidFill>
                      <a:schemeClr val="tx1"/>
                    </a:solidFill>
                    <a:latin typeface="Garamond" panose="02020404030301010803" pitchFamily="18" charset="0"/>
                  </a:defRPr>
                </a:lvl8pPr>
                <a:lvl9pPr marL="3886200" indent="-228600" eaLnBrk="0" fontAlgn="base" hangingPunct="0">
                  <a:spcBef>
                    <a:spcPct val="50000"/>
                  </a:spcBef>
                  <a:spcAft>
                    <a:spcPct val="0"/>
                  </a:spcAft>
                  <a:defRPr sz="2400">
                    <a:solidFill>
                      <a:schemeClr val="tx1"/>
                    </a:solidFill>
                    <a:latin typeface="Garamond" panose="02020404030301010803" pitchFamily="18" charset="0"/>
                  </a:defRPr>
                </a:lvl9pPr>
              </a:lstStyle>
              <a:p>
                <a:pPr eaLnBrk="1" hangingPunct="1"/>
                <a:r>
                  <a:rPr lang="en-US" altLang="en-US" sz="2800" b="1" dirty="0">
                    <a:solidFill>
                      <a:schemeClr val="hlink"/>
                    </a:solidFill>
                  </a:rPr>
                  <a:t>Parameter</a:t>
                </a:r>
              </a:p>
            </p:txBody>
          </p:sp>
          <p:sp>
            <p:nvSpPr>
              <p:cNvPr id="628748" name="Line 12"/>
              <p:cNvSpPr>
                <a:spLocks noChangeShapeType="1"/>
              </p:cNvSpPr>
              <p:nvPr/>
            </p:nvSpPr>
            <p:spPr bwMode="auto">
              <a:xfrm>
                <a:off x="3778250" y="45720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628749" name="Rectangle 13"/>
              <p:cNvSpPr>
                <a:spLocks noChangeArrowheads="1"/>
              </p:cNvSpPr>
              <p:nvPr/>
            </p:nvSpPr>
            <p:spPr bwMode="auto">
              <a:xfrm>
                <a:off x="4714875" y="4279900"/>
                <a:ext cx="1838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400">
                    <a:solidFill>
                      <a:schemeClr val="tx1"/>
                    </a:solidFill>
                    <a:latin typeface="Garamond" panose="02020404030301010803" pitchFamily="18" charset="0"/>
                  </a:defRPr>
                </a:lvl1pPr>
                <a:lvl2pPr marL="742950" indent="-285750">
                  <a:spcBef>
                    <a:spcPct val="50000"/>
                  </a:spcBef>
                  <a:defRPr sz="2400">
                    <a:solidFill>
                      <a:schemeClr val="tx1"/>
                    </a:solidFill>
                    <a:latin typeface="Garamond" panose="02020404030301010803" pitchFamily="18" charset="0"/>
                  </a:defRPr>
                </a:lvl2pPr>
                <a:lvl3pPr marL="1143000" indent="-228600">
                  <a:spcBef>
                    <a:spcPct val="50000"/>
                  </a:spcBef>
                  <a:defRPr sz="2400">
                    <a:solidFill>
                      <a:schemeClr val="tx1"/>
                    </a:solidFill>
                    <a:latin typeface="Garamond" panose="02020404030301010803" pitchFamily="18" charset="0"/>
                  </a:defRPr>
                </a:lvl3pPr>
                <a:lvl4pPr marL="1600200" indent="-228600">
                  <a:spcBef>
                    <a:spcPct val="50000"/>
                  </a:spcBef>
                  <a:defRPr sz="2400">
                    <a:solidFill>
                      <a:schemeClr val="tx1"/>
                    </a:solidFill>
                    <a:latin typeface="Garamond" panose="02020404030301010803" pitchFamily="18" charset="0"/>
                  </a:defRPr>
                </a:lvl4pPr>
                <a:lvl5pPr marL="2057400" indent="-228600">
                  <a:spcBef>
                    <a:spcPct val="50000"/>
                  </a:spcBef>
                  <a:defRPr sz="2400">
                    <a:solidFill>
                      <a:schemeClr val="tx1"/>
                    </a:solidFill>
                    <a:latin typeface="Garamond" panose="02020404030301010803" pitchFamily="18" charset="0"/>
                  </a:defRPr>
                </a:lvl5pPr>
                <a:lvl6pPr marL="2514600" indent="-228600" eaLnBrk="0" fontAlgn="base" hangingPunct="0">
                  <a:spcBef>
                    <a:spcPct val="50000"/>
                  </a:spcBef>
                  <a:spcAft>
                    <a:spcPct val="0"/>
                  </a:spcAft>
                  <a:defRPr sz="2400">
                    <a:solidFill>
                      <a:schemeClr val="tx1"/>
                    </a:solidFill>
                    <a:latin typeface="Garamond" panose="02020404030301010803" pitchFamily="18" charset="0"/>
                  </a:defRPr>
                </a:lvl6pPr>
                <a:lvl7pPr marL="2971800" indent="-228600" eaLnBrk="0" fontAlgn="base" hangingPunct="0">
                  <a:spcBef>
                    <a:spcPct val="50000"/>
                  </a:spcBef>
                  <a:spcAft>
                    <a:spcPct val="0"/>
                  </a:spcAft>
                  <a:defRPr sz="2400">
                    <a:solidFill>
                      <a:schemeClr val="tx1"/>
                    </a:solidFill>
                    <a:latin typeface="Garamond" panose="02020404030301010803" pitchFamily="18" charset="0"/>
                  </a:defRPr>
                </a:lvl7pPr>
                <a:lvl8pPr marL="3429000" indent="-228600" eaLnBrk="0" fontAlgn="base" hangingPunct="0">
                  <a:spcBef>
                    <a:spcPct val="50000"/>
                  </a:spcBef>
                  <a:spcAft>
                    <a:spcPct val="0"/>
                  </a:spcAft>
                  <a:defRPr sz="2400">
                    <a:solidFill>
                      <a:schemeClr val="tx1"/>
                    </a:solidFill>
                    <a:latin typeface="Garamond" panose="02020404030301010803" pitchFamily="18" charset="0"/>
                  </a:defRPr>
                </a:lvl8pPr>
                <a:lvl9pPr marL="3886200" indent="-228600" eaLnBrk="0" fontAlgn="base" hangingPunct="0">
                  <a:spcBef>
                    <a:spcPct val="50000"/>
                  </a:spcBef>
                  <a:spcAft>
                    <a:spcPct val="0"/>
                  </a:spcAft>
                  <a:defRPr sz="2400">
                    <a:solidFill>
                      <a:schemeClr val="tx1"/>
                    </a:solidFill>
                    <a:latin typeface="Garamond" panose="02020404030301010803" pitchFamily="18" charset="0"/>
                  </a:defRPr>
                </a:lvl9pPr>
              </a:lstStyle>
              <a:p>
                <a:pPr eaLnBrk="1" hangingPunct="1"/>
                <a:r>
                  <a:rPr lang="en-US" altLang="en-US" sz="2800" b="1" dirty="0">
                    <a:solidFill>
                      <a:schemeClr val="hlink"/>
                    </a:solidFill>
                  </a:rPr>
                  <a:t>Population</a:t>
                </a:r>
              </a:p>
            </p:txBody>
          </p:sp>
          <p:sp>
            <p:nvSpPr>
              <p:cNvPr id="628756" name="Rectangle 20"/>
              <p:cNvSpPr>
                <a:spLocks noChangeArrowheads="1"/>
              </p:cNvSpPr>
              <p:nvPr/>
            </p:nvSpPr>
            <p:spPr bwMode="auto">
              <a:xfrm>
                <a:off x="2374900" y="5181600"/>
                <a:ext cx="1382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400">
                    <a:solidFill>
                      <a:schemeClr val="tx1"/>
                    </a:solidFill>
                    <a:latin typeface="Garamond" panose="02020404030301010803" pitchFamily="18" charset="0"/>
                  </a:defRPr>
                </a:lvl1pPr>
                <a:lvl2pPr marL="742950" indent="-285750">
                  <a:spcBef>
                    <a:spcPct val="50000"/>
                  </a:spcBef>
                  <a:defRPr sz="2400">
                    <a:solidFill>
                      <a:schemeClr val="tx1"/>
                    </a:solidFill>
                    <a:latin typeface="Garamond" panose="02020404030301010803" pitchFamily="18" charset="0"/>
                  </a:defRPr>
                </a:lvl2pPr>
                <a:lvl3pPr marL="1143000" indent="-228600">
                  <a:spcBef>
                    <a:spcPct val="50000"/>
                  </a:spcBef>
                  <a:defRPr sz="2400">
                    <a:solidFill>
                      <a:schemeClr val="tx1"/>
                    </a:solidFill>
                    <a:latin typeface="Garamond" panose="02020404030301010803" pitchFamily="18" charset="0"/>
                  </a:defRPr>
                </a:lvl3pPr>
                <a:lvl4pPr marL="1600200" indent="-228600">
                  <a:spcBef>
                    <a:spcPct val="50000"/>
                  </a:spcBef>
                  <a:defRPr sz="2400">
                    <a:solidFill>
                      <a:schemeClr val="tx1"/>
                    </a:solidFill>
                    <a:latin typeface="Garamond" panose="02020404030301010803" pitchFamily="18" charset="0"/>
                  </a:defRPr>
                </a:lvl4pPr>
                <a:lvl5pPr marL="2057400" indent="-228600">
                  <a:spcBef>
                    <a:spcPct val="50000"/>
                  </a:spcBef>
                  <a:defRPr sz="2400">
                    <a:solidFill>
                      <a:schemeClr val="tx1"/>
                    </a:solidFill>
                    <a:latin typeface="Garamond" panose="02020404030301010803" pitchFamily="18" charset="0"/>
                  </a:defRPr>
                </a:lvl5pPr>
                <a:lvl6pPr marL="2514600" indent="-228600" eaLnBrk="0" fontAlgn="base" hangingPunct="0">
                  <a:spcBef>
                    <a:spcPct val="50000"/>
                  </a:spcBef>
                  <a:spcAft>
                    <a:spcPct val="0"/>
                  </a:spcAft>
                  <a:defRPr sz="2400">
                    <a:solidFill>
                      <a:schemeClr val="tx1"/>
                    </a:solidFill>
                    <a:latin typeface="Garamond" panose="02020404030301010803" pitchFamily="18" charset="0"/>
                  </a:defRPr>
                </a:lvl6pPr>
                <a:lvl7pPr marL="2971800" indent="-228600" eaLnBrk="0" fontAlgn="base" hangingPunct="0">
                  <a:spcBef>
                    <a:spcPct val="50000"/>
                  </a:spcBef>
                  <a:spcAft>
                    <a:spcPct val="0"/>
                  </a:spcAft>
                  <a:defRPr sz="2400">
                    <a:solidFill>
                      <a:schemeClr val="tx1"/>
                    </a:solidFill>
                    <a:latin typeface="Garamond" panose="02020404030301010803" pitchFamily="18" charset="0"/>
                  </a:defRPr>
                </a:lvl7pPr>
                <a:lvl8pPr marL="3429000" indent="-228600" eaLnBrk="0" fontAlgn="base" hangingPunct="0">
                  <a:spcBef>
                    <a:spcPct val="50000"/>
                  </a:spcBef>
                  <a:spcAft>
                    <a:spcPct val="0"/>
                  </a:spcAft>
                  <a:defRPr sz="2400">
                    <a:solidFill>
                      <a:schemeClr val="tx1"/>
                    </a:solidFill>
                    <a:latin typeface="Garamond" panose="02020404030301010803" pitchFamily="18" charset="0"/>
                  </a:defRPr>
                </a:lvl8pPr>
                <a:lvl9pPr marL="3886200" indent="-228600" eaLnBrk="0" fontAlgn="base" hangingPunct="0">
                  <a:spcBef>
                    <a:spcPct val="50000"/>
                  </a:spcBef>
                  <a:spcAft>
                    <a:spcPct val="0"/>
                  </a:spcAft>
                  <a:defRPr sz="2400">
                    <a:solidFill>
                      <a:schemeClr val="tx1"/>
                    </a:solidFill>
                    <a:latin typeface="Garamond" panose="02020404030301010803" pitchFamily="18" charset="0"/>
                  </a:defRPr>
                </a:lvl9pPr>
              </a:lstStyle>
              <a:p>
                <a:pPr eaLnBrk="1" hangingPunct="1"/>
                <a:r>
                  <a:rPr lang="en-US" altLang="en-US" sz="2800" b="1" dirty="0">
                    <a:solidFill>
                      <a:schemeClr val="hlink"/>
                    </a:solidFill>
                  </a:rPr>
                  <a:t>Statistic</a:t>
                </a:r>
              </a:p>
            </p:txBody>
          </p:sp>
          <p:sp>
            <p:nvSpPr>
              <p:cNvPr id="628757" name="Line 21"/>
              <p:cNvSpPr>
                <a:spLocks noChangeShapeType="1"/>
              </p:cNvSpPr>
              <p:nvPr/>
            </p:nvSpPr>
            <p:spPr bwMode="auto">
              <a:xfrm>
                <a:off x="3778250" y="54864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628758" name="Rectangle 22"/>
              <p:cNvSpPr>
                <a:spLocks noChangeArrowheads="1"/>
              </p:cNvSpPr>
              <p:nvPr/>
            </p:nvSpPr>
            <p:spPr bwMode="auto">
              <a:xfrm>
                <a:off x="4714875" y="5194300"/>
                <a:ext cx="1290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defRPr sz="2400">
                    <a:solidFill>
                      <a:schemeClr val="tx1"/>
                    </a:solidFill>
                    <a:latin typeface="Garamond" panose="02020404030301010803" pitchFamily="18" charset="0"/>
                  </a:defRPr>
                </a:lvl1pPr>
                <a:lvl2pPr marL="742950" indent="-285750">
                  <a:spcBef>
                    <a:spcPct val="50000"/>
                  </a:spcBef>
                  <a:defRPr sz="2400">
                    <a:solidFill>
                      <a:schemeClr val="tx1"/>
                    </a:solidFill>
                    <a:latin typeface="Garamond" panose="02020404030301010803" pitchFamily="18" charset="0"/>
                  </a:defRPr>
                </a:lvl2pPr>
                <a:lvl3pPr marL="1143000" indent="-228600">
                  <a:spcBef>
                    <a:spcPct val="50000"/>
                  </a:spcBef>
                  <a:defRPr sz="2400">
                    <a:solidFill>
                      <a:schemeClr val="tx1"/>
                    </a:solidFill>
                    <a:latin typeface="Garamond" panose="02020404030301010803" pitchFamily="18" charset="0"/>
                  </a:defRPr>
                </a:lvl3pPr>
                <a:lvl4pPr marL="1600200" indent="-228600">
                  <a:spcBef>
                    <a:spcPct val="50000"/>
                  </a:spcBef>
                  <a:defRPr sz="2400">
                    <a:solidFill>
                      <a:schemeClr val="tx1"/>
                    </a:solidFill>
                    <a:latin typeface="Garamond" panose="02020404030301010803" pitchFamily="18" charset="0"/>
                  </a:defRPr>
                </a:lvl4pPr>
                <a:lvl5pPr marL="2057400" indent="-228600">
                  <a:spcBef>
                    <a:spcPct val="50000"/>
                  </a:spcBef>
                  <a:defRPr sz="2400">
                    <a:solidFill>
                      <a:schemeClr val="tx1"/>
                    </a:solidFill>
                    <a:latin typeface="Garamond" panose="02020404030301010803" pitchFamily="18" charset="0"/>
                  </a:defRPr>
                </a:lvl5pPr>
                <a:lvl6pPr marL="2514600" indent="-228600" eaLnBrk="0" fontAlgn="base" hangingPunct="0">
                  <a:spcBef>
                    <a:spcPct val="50000"/>
                  </a:spcBef>
                  <a:spcAft>
                    <a:spcPct val="0"/>
                  </a:spcAft>
                  <a:defRPr sz="2400">
                    <a:solidFill>
                      <a:schemeClr val="tx1"/>
                    </a:solidFill>
                    <a:latin typeface="Garamond" panose="02020404030301010803" pitchFamily="18" charset="0"/>
                  </a:defRPr>
                </a:lvl6pPr>
                <a:lvl7pPr marL="2971800" indent="-228600" eaLnBrk="0" fontAlgn="base" hangingPunct="0">
                  <a:spcBef>
                    <a:spcPct val="50000"/>
                  </a:spcBef>
                  <a:spcAft>
                    <a:spcPct val="0"/>
                  </a:spcAft>
                  <a:defRPr sz="2400">
                    <a:solidFill>
                      <a:schemeClr val="tx1"/>
                    </a:solidFill>
                    <a:latin typeface="Garamond" panose="02020404030301010803" pitchFamily="18" charset="0"/>
                  </a:defRPr>
                </a:lvl7pPr>
                <a:lvl8pPr marL="3429000" indent="-228600" eaLnBrk="0" fontAlgn="base" hangingPunct="0">
                  <a:spcBef>
                    <a:spcPct val="50000"/>
                  </a:spcBef>
                  <a:spcAft>
                    <a:spcPct val="0"/>
                  </a:spcAft>
                  <a:defRPr sz="2400">
                    <a:solidFill>
                      <a:schemeClr val="tx1"/>
                    </a:solidFill>
                    <a:latin typeface="Garamond" panose="02020404030301010803" pitchFamily="18" charset="0"/>
                  </a:defRPr>
                </a:lvl8pPr>
                <a:lvl9pPr marL="3886200" indent="-228600" eaLnBrk="0" fontAlgn="base" hangingPunct="0">
                  <a:spcBef>
                    <a:spcPct val="50000"/>
                  </a:spcBef>
                  <a:spcAft>
                    <a:spcPct val="0"/>
                  </a:spcAft>
                  <a:defRPr sz="2400">
                    <a:solidFill>
                      <a:schemeClr val="tx1"/>
                    </a:solidFill>
                    <a:latin typeface="Garamond" panose="02020404030301010803" pitchFamily="18" charset="0"/>
                  </a:defRPr>
                </a:lvl9pPr>
              </a:lstStyle>
              <a:p>
                <a:pPr eaLnBrk="1" hangingPunct="1"/>
                <a:r>
                  <a:rPr lang="en-US" altLang="en-US" sz="2800" b="1" dirty="0">
                    <a:solidFill>
                      <a:schemeClr val="hlink"/>
                    </a:solidFill>
                  </a:rPr>
                  <a:t>Sample</a:t>
                </a:r>
              </a:p>
            </p:txBody>
          </p:sp>
        </p:grpSp>
        <p:grpSp>
          <p:nvGrpSpPr>
            <p:cNvPr id="628752" name="Group 16"/>
            <p:cNvGrpSpPr>
              <a:grpSpLocks/>
            </p:cNvGrpSpPr>
            <p:nvPr/>
          </p:nvGrpSpPr>
          <p:grpSpPr bwMode="auto">
            <a:xfrm>
              <a:off x="2085975" y="4724400"/>
              <a:ext cx="228600" cy="73025"/>
              <a:chOff x="1152" y="3456"/>
              <a:chExt cx="144" cy="46"/>
            </a:xfrm>
          </p:grpSpPr>
          <p:sp>
            <p:nvSpPr>
              <p:cNvPr id="10262" name="Line 14"/>
              <p:cNvSpPr>
                <a:spLocks noChangeShapeType="1"/>
              </p:cNvSpPr>
              <p:nvPr/>
            </p:nvSpPr>
            <p:spPr bwMode="auto">
              <a:xfrm>
                <a:off x="1152" y="345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10263" name="Line 15"/>
              <p:cNvSpPr>
                <a:spLocks noChangeShapeType="1"/>
              </p:cNvSpPr>
              <p:nvPr/>
            </p:nvSpPr>
            <p:spPr bwMode="auto">
              <a:xfrm>
                <a:off x="1152" y="350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grpSp>
          <p:nvGrpSpPr>
            <p:cNvPr id="628753" name="Group 17"/>
            <p:cNvGrpSpPr>
              <a:grpSpLocks/>
            </p:cNvGrpSpPr>
            <p:nvPr/>
          </p:nvGrpSpPr>
          <p:grpSpPr bwMode="auto">
            <a:xfrm>
              <a:off x="4768850" y="4724400"/>
              <a:ext cx="228600" cy="73025"/>
              <a:chOff x="1152" y="3456"/>
              <a:chExt cx="144" cy="46"/>
            </a:xfrm>
          </p:grpSpPr>
          <p:sp>
            <p:nvSpPr>
              <p:cNvPr id="10260" name="Line 18"/>
              <p:cNvSpPr>
                <a:spLocks noChangeShapeType="1"/>
              </p:cNvSpPr>
              <p:nvPr/>
            </p:nvSpPr>
            <p:spPr bwMode="auto">
              <a:xfrm>
                <a:off x="1152" y="345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10261" name="Line 19"/>
              <p:cNvSpPr>
                <a:spLocks noChangeShapeType="1"/>
              </p:cNvSpPr>
              <p:nvPr/>
            </p:nvSpPr>
            <p:spPr bwMode="auto">
              <a:xfrm>
                <a:off x="1152" y="350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grpSp>
          <p:nvGrpSpPr>
            <p:cNvPr id="628759" name="Group 23"/>
            <p:cNvGrpSpPr>
              <a:grpSpLocks/>
            </p:cNvGrpSpPr>
            <p:nvPr/>
          </p:nvGrpSpPr>
          <p:grpSpPr bwMode="auto">
            <a:xfrm>
              <a:off x="2427288" y="5622925"/>
              <a:ext cx="228600" cy="73025"/>
              <a:chOff x="1152" y="3456"/>
              <a:chExt cx="144" cy="46"/>
            </a:xfrm>
          </p:grpSpPr>
          <p:sp>
            <p:nvSpPr>
              <p:cNvPr id="10258" name="Line 24"/>
              <p:cNvSpPr>
                <a:spLocks noChangeShapeType="1"/>
              </p:cNvSpPr>
              <p:nvPr/>
            </p:nvSpPr>
            <p:spPr bwMode="auto">
              <a:xfrm>
                <a:off x="1152" y="345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10259" name="Line 25"/>
              <p:cNvSpPr>
                <a:spLocks noChangeShapeType="1"/>
              </p:cNvSpPr>
              <p:nvPr/>
            </p:nvSpPr>
            <p:spPr bwMode="auto">
              <a:xfrm>
                <a:off x="1152" y="350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grpSp>
          <p:nvGrpSpPr>
            <p:cNvPr id="628762" name="Group 26"/>
            <p:cNvGrpSpPr>
              <a:grpSpLocks/>
            </p:cNvGrpSpPr>
            <p:nvPr/>
          </p:nvGrpSpPr>
          <p:grpSpPr bwMode="auto">
            <a:xfrm>
              <a:off x="4768850" y="5622925"/>
              <a:ext cx="228600" cy="73025"/>
              <a:chOff x="1152" y="3456"/>
              <a:chExt cx="144" cy="46"/>
            </a:xfrm>
          </p:grpSpPr>
          <p:sp>
            <p:nvSpPr>
              <p:cNvPr id="10256" name="Line 27"/>
              <p:cNvSpPr>
                <a:spLocks noChangeShapeType="1"/>
              </p:cNvSpPr>
              <p:nvPr/>
            </p:nvSpPr>
            <p:spPr bwMode="auto">
              <a:xfrm>
                <a:off x="1152" y="345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10257" name="Line 28"/>
              <p:cNvSpPr>
                <a:spLocks noChangeShapeType="1"/>
              </p:cNvSpPr>
              <p:nvPr/>
            </p:nvSpPr>
            <p:spPr bwMode="auto">
              <a:xfrm>
                <a:off x="1152" y="350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grpSp>
      </p:grpSp>
    </p:spTree>
    <p:extLst>
      <p:ext uri="{BB962C8B-B14F-4D97-AF65-F5344CB8AC3E}">
        <p14:creationId xmlns:p14="http://schemas.microsoft.com/office/powerpoint/2010/main" val="38592791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6"/>
          <p:cNvSpPr>
            <a:spLocks noGrp="1"/>
          </p:cNvSpPr>
          <p:nvPr>
            <p:ph type="title"/>
          </p:nvPr>
        </p:nvSpPr>
        <p:spPr/>
        <p:txBody>
          <a:bodyPr>
            <a:normAutofit/>
          </a:bodyPr>
          <a:lstStyle/>
          <a:p>
            <a:r>
              <a:rPr lang="en-US" b="1" dirty="0"/>
              <a:t>Type I &amp; Type II Errors</a:t>
            </a:r>
          </a:p>
        </p:txBody>
      </p:sp>
      <p:sp>
        <p:nvSpPr>
          <p:cNvPr id="6147" name="Rectangle 3"/>
          <p:cNvSpPr>
            <a:spLocks noGrp="1" noChangeArrowheads="1"/>
          </p:cNvSpPr>
          <p:nvPr>
            <p:ph idx="1"/>
          </p:nvPr>
        </p:nvSpPr>
        <p:spPr>
          <a:xfrm>
            <a:off x="609600" y="1066800"/>
            <a:ext cx="8229600" cy="4983163"/>
          </a:xfrm>
        </p:spPr>
        <p:txBody>
          <a:bodyPr>
            <a:normAutofit/>
          </a:bodyPr>
          <a:lstStyle/>
          <a:p>
            <a:pPr marL="400050" lvl="1" indent="0" algn="just">
              <a:lnSpc>
                <a:spcPct val="110000"/>
              </a:lnSpc>
              <a:spcBef>
                <a:spcPts val="0"/>
              </a:spcBef>
              <a:spcAft>
                <a:spcPts val="1200"/>
              </a:spcAft>
              <a:buNone/>
            </a:pPr>
            <a:r>
              <a:rPr lang="en-GB" sz="2400" b="1" dirty="0" err="1" smtClean="0">
                <a:cs typeface="Times New Roman" pitchFamily="18" charset="0"/>
              </a:rPr>
              <a:t>H</a:t>
            </a:r>
            <a:r>
              <a:rPr lang="en-GB" sz="2400" b="1" baseline="-30000" dirty="0" err="1" smtClean="0">
                <a:cs typeface="Times New Roman" pitchFamily="18" charset="0"/>
              </a:rPr>
              <a:t>o</a:t>
            </a:r>
            <a:r>
              <a:rPr lang="en-GB" sz="2400" b="1" dirty="0" smtClean="0">
                <a:cs typeface="Times New Roman" pitchFamily="18" charset="0"/>
              </a:rPr>
              <a:t>: Person is not guilty</a:t>
            </a:r>
          </a:p>
          <a:p>
            <a:pPr marL="400050" lvl="1" indent="0" algn="just">
              <a:lnSpc>
                <a:spcPct val="110000"/>
              </a:lnSpc>
              <a:spcBef>
                <a:spcPts val="0"/>
              </a:spcBef>
              <a:spcAft>
                <a:spcPts val="1200"/>
              </a:spcAft>
              <a:buNone/>
            </a:pPr>
            <a:r>
              <a:rPr lang="en-GB" sz="2400" b="1" dirty="0" smtClean="0">
                <a:cs typeface="Times New Roman" pitchFamily="18" charset="0"/>
              </a:rPr>
              <a:t>H</a:t>
            </a:r>
            <a:r>
              <a:rPr lang="en-GB" sz="2400" b="1" baseline="-30000" dirty="0">
                <a:cs typeface="Times New Roman" pitchFamily="18" charset="0"/>
              </a:rPr>
              <a:t>1</a:t>
            </a:r>
            <a:r>
              <a:rPr lang="en-GB" sz="2400" b="1" dirty="0" smtClean="0">
                <a:cs typeface="Times New Roman" pitchFamily="18" charset="0"/>
              </a:rPr>
              <a:t>: Person is found guilty</a:t>
            </a:r>
          </a:p>
          <a:p>
            <a:pPr marL="0" indent="0" algn="just">
              <a:lnSpc>
                <a:spcPct val="110000"/>
              </a:lnSpc>
              <a:spcBef>
                <a:spcPts val="0"/>
              </a:spcBef>
              <a:spcAft>
                <a:spcPts val="1200"/>
              </a:spcAft>
              <a:buNone/>
            </a:pPr>
            <a:endParaRPr lang="en-GB" sz="2400" b="1" dirty="0">
              <a:cs typeface="Times New Roman" pitchFamily="18" charset="0"/>
            </a:endParaRPr>
          </a:p>
          <a:p>
            <a:pPr eaLnBrk="1" hangingPunct="1"/>
            <a:endParaRPr lang="en-GB" sz="2400" dirty="0" smtClean="0">
              <a:latin typeface="Comic Sans MS" pitchFamily="66" charset="0"/>
            </a:endParaRPr>
          </a:p>
        </p:txBody>
      </p:sp>
      <p:graphicFrame>
        <p:nvGraphicFramePr>
          <p:cNvPr id="5" name="Group 42"/>
          <p:cNvGraphicFramePr>
            <a:graphicFrameLocks noGrp="1"/>
          </p:cNvGraphicFramePr>
          <p:nvPr>
            <p:extLst/>
          </p:nvPr>
        </p:nvGraphicFramePr>
        <p:xfrm>
          <a:off x="761999" y="2438400"/>
          <a:ext cx="7848600" cy="3400329"/>
        </p:xfrm>
        <a:graphic>
          <a:graphicData uri="http://schemas.openxmlformats.org/drawingml/2006/table">
            <a:tbl>
              <a:tblPr/>
              <a:tblGrid>
                <a:gridCol w="1962150">
                  <a:extLst>
                    <a:ext uri="{9D8B030D-6E8A-4147-A177-3AD203B41FA5}">
                      <a16:colId xmlns:a16="http://schemas.microsoft.com/office/drawing/2014/main" val="20000"/>
                    </a:ext>
                  </a:extLst>
                </a:gridCol>
                <a:gridCol w="2747010">
                  <a:extLst>
                    <a:ext uri="{9D8B030D-6E8A-4147-A177-3AD203B41FA5}">
                      <a16:colId xmlns:a16="http://schemas.microsoft.com/office/drawing/2014/main" val="20001"/>
                    </a:ext>
                  </a:extLst>
                </a:gridCol>
                <a:gridCol w="3139440">
                  <a:extLst>
                    <a:ext uri="{9D8B030D-6E8A-4147-A177-3AD203B41FA5}">
                      <a16:colId xmlns:a16="http://schemas.microsoft.com/office/drawing/2014/main" val="20002"/>
                    </a:ext>
                  </a:extLst>
                </a:gridCol>
              </a:tblGrid>
              <a:tr h="11334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smtClean="0">
                          <a:ln>
                            <a:noFill/>
                          </a:ln>
                          <a:solidFill>
                            <a:schemeClr val="tx1"/>
                          </a:solidFill>
                          <a:effectLst/>
                          <a:latin typeface="+mn-lt"/>
                          <a:cs typeface="Times New Roman" pitchFamily="18" charset="0"/>
                        </a:rPr>
                        <a:t>Decision</a:t>
                      </a:r>
                      <a:endParaRPr kumimoji="0" lang="en-GB" sz="2400" b="1" i="0" u="none" strike="noStrike" cap="none" normalizeH="0" baseline="0" dirty="0" smtClean="0">
                        <a:ln>
                          <a:noFill/>
                        </a:ln>
                        <a:solidFill>
                          <a:schemeClr val="tx1"/>
                        </a:solidFill>
                        <a:effectLst/>
                        <a:latin typeface="+mn-lt"/>
                      </a:endParaRPr>
                    </a:p>
                  </a:txBody>
                  <a:tcPr marT="45723" marB="45723"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2400" b="1" i="0" u="none" strike="noStrike" cap="none" normalizeH="0" baseline="0" dirty="0" smtClean="0">
                        <a:ln>
                          <a:noFill/>
                        </a:ln>
                        <a:solidFill>
                          <a:schemeClr val="tx1"/>
                        </a:solidFill>
                        <a:effectLst/>
                        <a:latin typeface="+mn-lt"/>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smtClean="0">
                          <a:ln>
                            <a:noFill/>
                          </a:ln>
                          <a:solidFill>
                            <a:schemeClr val="tx1"/>
                          </a:solidFill>
                          <a:effectLst/>
                          <a:latin typeface="+mn-lt"/>
                          <a:cs typeface="Times New Roman" pitchFamily="18" charset="0"/>
                        </a:rPr>
                        <a:t>Not Guilty</a:t>
                      </a:r>
                      <a:endParaRPr kumimoji="0" lang="en-GB" sz="2400" b="1" i="0" u="none" strike="noStrike" cap="none" normalizeH="0" baseline="0" dirty="0" smtClean="0">
                        <a:ln>
                          <a:noFill/>
                        </a:ln>
                        <a:solidFill>
                          <a:schemeClr val="tx1"/>
                        </a:solidFill>
                        <a:effectLst/>
                        <a:latin typeface="+mn-lt"/>
                      </a:endParaRPr>
                    </a:p>
                  </a:txBody>
                  <a:tcPr marT="45723" marB="4572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2400" b="1" i="0" u="none" strike="noStrike" cap="none" normalizeH="0" baseline="0" dirty="0" smtClean="0">
                        <a:ln>
                          <a:noFill/>
                        </a:ln>
                        <a:solidFill>
                          <a:schemeClr val="tx1"/>
                        </a:solidFill>
                        <a:effectLst/>
                        <a:latin typeface="+mn-lt"/>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smtClean="0">
                          <a:ln>
                            <a:noFill/>
                          </a:ln>
                          <a:solidFill>
                            <a:schemeClr val="tx1"/>
                          </a:solidFill>
                          <a:effectLst/>
                          <a:latin typeface="+mn-lt"/>
                        </a:rPr>
                        <a:t>Guilty</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113344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smtClean="0">
                          <a:ln>
                            <a:noFill/>
                          </a:ln>
                          <a:solidFill>
                            <a:schemeClr val="tx1"/>
                          </a:solidFill>
                          <a:effectLst/>
                          <a:latin typeface="+mn-lt"/>
                          <a:cs typeface="Times New Roman" pitchFamily="18" charset="0"/>
                        </a:rPr>
                        <a:t>Acquitted</a:t>
                      </a:r>
                      <a:endParaRPr kumimoji="0" lang="en-GB" sz="2400" b="1" i="0" u="none" strike="noStrike" cap="none" normalizeH="0" baseline="-30000" dirty="0" smtClean="0">
                        <a:ln>
                          <a:noFill/>
                        </a:ln>
                        <a:solidFill>
                          <a:schemeClr val="tx1"/>
                        </a:solidFill>
                        <a:effectLst/>
                        <a:latin typeface="+mn-lt"/>
                        <a:cs typeface="Times New Roman" pitchFamily="18" charset="0"/>
                      </a:endParaRPr>
                    </a:p>
                  </a:txBody>
                  <a:tcPr marT="45723" marB="45723"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smtClean="0">
                          <a:ln>
                            <a:noFill/>
                          </a:ln>
                          <a:solidFill>
                            <a:srgbClr val="002060"/>
                          </a:solidFill>
                          <a:effectLst/>
                          <a:latin typeface="+mn-lt"/>
                          <a:cs typeface="Times New Roman" pitchFamily="18" charset="0"/>
                        </a:rPr>
                        <a:t>correct decision:</a:t>
                      </a:r>
                      <a:r>
                        <a:rPr kumimoji="0" lang="en-GB" sz="2400" b="1" i="0" u="none" strike="noStrike" cap="none" normalizeH="0" baseline="0" dirty="0" smtClean="0">
                          <a:ln>
                            <a:noFill/>
                          </a:ln>
                          <a:solidFill>
                            <a:schemeClr val="tx1"/>
                          </a:solidFill>
                          <a:effectLst/>
                          <a:latin typeface="+mn-lt"/>
                          <a:cs typeface="Times New Roman" pitchFamily="18"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err="1" smtClean="0">
                          <a:ln>
                            <a:noFill/>
                          </a:ln>
                          <a:solidFill>
                            <a:schemeClr val="tx1"/>
                          </a:solidFill>
                          <a:effectLst/>
                          <a:latin typeface="+mn-lt"/>
                          <a:cs typeface="Times New Roman" pitchFamily="18" charset="0"/>
                        </a:rPr>
                        <a:t>prob</a:t>
                      </a:r>
                      <a:r>
                        <a:rPr kumimoji="0" lang="en-GB" sz="2400" b="1" i="0" u="none" strike="noStrike" cap="none" normalizeH="0" baseline="0" dirty="0" smtClean="0">
                          <a:ln>
                            <a:noFill/>
                          </a:ln>
                          <a:solidFill>
                            <a:schemeClr val="tx1"/>
                          </a:solidFill>
                          <a:effectLst/>
                          <a:latin typeface="+mn-lt"/>
                          <a:cs typeface="Times New Roman" pitchFamily="18" charset="0"/>
                        </a:rPr>
                        <a:t> = 1 - α</a:t>
                      </a:r>
                      <a:r>
                        <a:rPr kumimoji="0" lang="en-GB" sz="2400" b="1" i="0" u="none" strike="noStrike" cap="none" normalizeH="0" baseline="0" dirty="0" smtClean="0">
                          <a:ln>
                            <a:noFill/>
                          </a:ln>
                          <a:solidFill>
                            <a:schemeClr val="tx1"/>
                          </a:solidFill>
                          <a:effectLst/>
                          <a:latin typeface="+mn-lt"/>
                        </a:rPr>
                        <a:t> </a:t>
                      </a:r>
                    </a:p>
                  </a:txBody>
                  <a:tcPr marT="45723" marB="45723"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smtClean="0">
                          <a:ln>
                            <a:noFill/>
                          </a:ln>
                          <a:solidFill>
                            <a:srgbClr val="002060"/>
                          </a:solidFill>
                          <a:effectLst/>
                          <a:latin typeface="+mn-lt"/>
                          <a:cs typeface="Times New Roman" pitchFamily="18" charset="0"/>
                        </a:rPr>
                        <a:t>Type II error: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err="1" smtClean="0">
                          <a:ln>
                            <a:noFill/>
                          </a:ln>
                          <a:solidFill>
                            <a:schemeClr val="tx1"/>
                          </a:solidFill>
                          <a:effectLst/>
                          <a:latin typeface="+mn-lt"/>
                          <a:cs typeface="Times New Roman" pitchFamily="18" charset="0"/>
                        </a:rPr>
                        <a:t>prob</a:t>
                      </a:r>
                      <a:r>
                        <a:rPr kumimoji="0" lang="en-GB" sz="2400" b="1" i="0" u="none" strike="noStrike" cap="none" normalizeH="0" baseline="0" dirty="0" smtClean="0">
                          <a:ln>
                            <a:noFill/>
                          </a:ln>
                          <a:solidFill>
                            <a:schemeClr val="tx1"/>
                          </a:solidFill>
                          <a:effectLst/>
                          <a:latin typeface="+mn-lt"/>
                          <a:cs typeface="Times New Roman" pitchFamily="18" charset="0"/>
                        </a:rPr>
                        <a:t> = β</a:t>
                      </a:r>
                      <a:r>
                        <a:rPr kumimoji="0" lang="en-GB" sz="2400" b="1" i="0" u="none" strike="noStrike" cap="none" normalizeH="0" baseline="0" dirty="0" smtClean="0">
                          <a:ln>
                            <a:noFill/>
                          </a:ln>
                          <a:solidFill>
                            <a:schemeClr val="tx1"/>
                          </a:solidFill>
                          <a:effectLst/>
                          <a:latin typeface="+mn-lt"/>
                        </a:rPr>
                        <a:t> </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344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smtClean="0">
                          <a:ln>
                            <a:noFill/>
                          </a:ln>
                          <a:solidFill>
                            <a:schemeClr val="tx1"/>
                          </a:solidFill>
                          <a:effectLst/>
                          <a:latin typeface="+mn-lt"/>
                          <a:cs typeface="Times New Roman" pitchFamily="18" charset="0"/>
                        </a:rPr>
                        <a:t>Convicted</a:t>
                      </a:r>
                      <a:endParaRPr kumimoji="0" lang="en-GB" sz="2400" b="1" i="0" u="none" strike="noStrike" cap="none" normalizeH="0" baseline="-30000" dirty="0" smtClean="0">
                        <a:ln>
                          <a:noFill/>
                        </a:ln>
                        <a:solidFill>
                          <a:schemeClr val="tx1"/>
                        </a:solidFill>
                        <a:effectLst/>
                        <a:latin typeface="+mn-lt"/>
                        <a:cs typeface="Times New Roman" pitchFamily="18" charset="0"/>
                      </a:endParaRPr>
                    </a:p>
                  </a:txBody>
                  <a:tcPr marT="45723" marB="45723"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smtClean="0">
                          <a:ln>
                            <a:noFill/>
                          </a:ln>
                          <a:solidFill>
                            <a:srgbClr val="002060"/>
                          </a:solidFill>
                          <a:effectLst/>
                          <a:latin typeface="+mn-lt"/>
                          <a:cs typeface="Times New Roman" pitchFamily="18" charset="0"/>
                        </a:rPr>
                        <a:t>Type I error: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err="1" smtClean="0">
                          <a:ln>
                            <a:noFill/>
                          </a:ln>
                          <a:solidFill>
                            <a:schemeClr val="tx1"/>
                          </a:solidFill>
                          <a:effectLst/>
                          <a:latin typeface="+mn-lt"/>
                          <a:cs typeface="Times New Roman" pitchFamily="18" charset="0"/>
                        </a:rPr>
                        <a:t>prob</a:t>
                      </a:r>
                      <a:r>
                        <a:rPr kumimoji="0" lang="en-GB" sz="2400" b="1" i="0" u="none" strike="noStrike" cap="none" normalizeH="0" baseline="0" dirty="0" smtClean="0">
                          <a:ln>
                            <a:noFill/>
                          </a:ln>
                          <a:solidFill>
                            <a:schemeClr val="tx1"/>
                          </a:solidFill>
                          <a:effectLst/>
                          <a:latin typeface="+mn-lt"/>
                          <a:cs typeface="Times New Roman" pitchFamily="18" charset="0"/>
                        </a:rPr>
                        <a:t> = α</a:t>
                      </a:r>
                      <a:r>
                        <a:rPr kumimoji="0" lang="en-GB" sz="2400" b="1" i="0" u="none" strike="noStrike" cap="none" normalizeH="0" baseline="0" dirty="0" smtClean="0">
                          <a:ln>
                            <a:noFill/>
                          </a:ln>
                          <a:solidFill>
                            <a:schemeClr val="tx1"/>
                          </a:solidFill>
                          <a:effectLst/>
                          <a:latin typeface="+mn-lt"/>
                        </a:rPr>
                        <a:t> </a:t>
                      </a:r>
                    </a:p>
                  </a:txBody>
                  <a:tcPr marT="45723" marB="45723"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smtClean="0">
                          <a:ln>
                            <a:noFill/>
                          </a:ln>
                          <a:solidFill>
                            <a:srgbClr val="002060"/>
                          </a:solidFill>
                          <a:effectLst/>
                          <a:latin typeface="+mn-lt"/>
                          <a:cs typeface="Times New Roman" pitchFamily="18" charset="0"/>
                        </a:rPr>
                        <a:t>correct decision: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400" b="1" i="0" u="none" strike="noStrike" cap="none" normalizeH="0" baseline="0" dirty="0" err="1" smtClean="0">
                          <a:ln>
                            <a:noFill/>
                          </a:ln>
                          <a:solidFill>
                            <a:schemeClr val="tx1"/>
                          </a:solidFill>
                          <a:effectLst/>
                          <a:latin typeface="+mn-lt"/>
                          <a:cs typeface="Times New Roman" pitchFamily="18" charset="0"/>
                        </a:rPr>
                        <a:t>prob</a:t>
                      </a:r>
                      <a:r>
                        <a:rPr kumimoji="0" lang="en-GB" sz="2400" b="1" i="0" u="none" strike="noStrike" cap="none" normalizeH="0" baseline="0" dirty="0" smtClean="0">
                          <a:ln>
                            <a:noFill/>
                          </a:ln>
                          <a:solidFill>
                            <a:schemeClr val="tx1"/>
                          </a:solidFill>
                          <a:effectLst/>
                          <a:latin typeface="+mn-lt"/>
                          <a:cs typeface="Times New Roman" pitchFamily="18" charset="0"/>
                        </a:rPr>
                        <a:t> = 1 - β</a:t>
                      </a:r>
                      <a:r>
                        <a:rPr kumimoji="0" lang="en-GB" sz="2400" b="1" i="0" u="none" strike="noStrike" cap="none" normalizeH="0" baseline="0" dirty="0" smtClean="0">
                          <a:ln>
                            <a:noFill/>
                          </a:ln>
                          <a:solidFill>
                            <a:schemeClr val="tx1"/>
                          </a:solidFill>
                          <a:effectLst/>
                          <a:latin typeface="+mn-lt"/>
                        </a:rPr>
                        <a:t> </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195390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p:txBody>
          <a:bodyPr/>
          <a:lstStyle/>
          <a:p>
            <a:fld id="{4A49C02C-12B2-4D6F-AC60-9DEBC1DEBE51}" type="slidenum">
              <a:rPr lang="en-US" altLang="en-US"/>
              <a:pPr/>
              <a:t>61</a:t>
            </a:fld>
            <a:endParaRPr lang="en-US" altLang="en-US"/>
          </a:p>
        </p:txBody>
      </p:sp>
      <p:sp>
        <p:nvSpPr>
          <p:cNvPr id="23554" name="Rectangle 2"/>
          <p:cNvSpPr>
            <a:spLocks noGrp="1" noChangeArrowheads="1"/>
          </p:cNvSpPr>
          <p:nvPr>
            <p:ph type="title"/>
          </p:nvPr>
        </p:nvSpPr>
        <p:spPr/>
        <p:txBody>
          <a:bodyPr/>
          <a:lstStyle/>
          <a:p>
            <a:r>
              <a:rPr lang="en-US" altLang="en-US" b="1" dirty="0"/>
              <a:t>Type I Errors</a:t>
            </a:r>
          </a:p>
        </p:txBody>
      </p:sp>
      <p:sp>
        <p:nvSpPr>
          <p:cNvPr id="23555" name="Rectangle 3"/>
          <p:cNvSpPr>
            <a:spLocks noGrp="1" noChangeArrowheads="1"/>
          </p:cNvSpPr>
          <p:nvPr>
            <p:ph type="body" idx="1"/>
          </p:nvPr>
        </p:nvSpPr>
        <p:spPr>
          <a:xfrm>
            <a:off x="457200" y="990600"/>
            <a:ext cx="8153400" cy="4724400"/>
          </a:xfrm>
        </p:spPr>
        <p:txBody>
          <a:bodyPr/>
          <a:lstStyle/>
          <a:p>
            <a:pPr>
              <a:spcBef>
                <a:spcPts val="0"/>
              </a:spcBef>
              <a:spcAft>
                <a:spcPts val="2400"/>
              </a:spcAft>
            </a:pPr>
            <a:r>
              <a:rPr lang="en-US" altLang="en-US" sz="2400" b="1" dirty="0"/>
              <a:t>Type I </a:t>
            </a:r>
            <a:r>
              <a:rPr lang="en-US" altLang="en-US" sz="2400" b="1" dirty="0" smtClean="0"/>
              <a:t>error (</a:t>
            </a:r>
            <a:r>
              <a:rPr lang="el-GR" altLang="en-US" sz="2400" b="1" dirty="0" smtClean="0"/>
              <a:t>α</a:t>
            </a:r>
            <a:r>
              <a:rPr lang="en-US" altLang="en-US" sz="2400" b="1" dirty="0" smtClean="0"/>
              <a:t>) </a:t>
            </a:r>
            <a:r>
              <a:rPr lang="en-US" altLang="en-US" sz="2400" b="1" dirty="0"/>
              <a:t>is what happens when the tested hypothesis is falsely rejected. </a:t>
            </a:r>
          </a:p>
          <a:p>
            <a:pPr>
              <a:spcBef>
                <a:spcPts val="0"/>
              </a:spcBef>
              <a:spcAft>
                <a:spcPts val="2400"/>
              </a:spcAft>
            </a:pPr>
            <a:r>
              <a:rPr lang="en-US" altLang="en-US" sz="2400" b="1" dirty="0"/>
              <a:t>T</a:t>
            </a:r>
            <a:r>
              <a:rPr lang="en-US" altLang="en-US" sz="2400" b="1" dirty="0" smtClean="0"/>
              <a:t>ype </a:t>
            </a:r>
            <a:r>
              <a:rPr lang="en-US" altLang="en-US" sz="2400" b="1" dirty="0"/>
              <a:t>I error is a false positive.</a:t>
            </a:r>
          </a:p>
          <a:p>
            <a:pPr>
              <a:spcBef>
                <a:spcPts val="0"/>
              </a:spcBef>
              <a:spcAft>
                <a:spcPts val="2400"/>
              </a:spcAft>
            </a:pPr>
            <a:r>
              <a:rPr lang="en-US" altLang="en-US" sz="2400" b="1" dirty="0" smtClean="0"/>
              <a:t>Type </a:t>
            </a:r>
            <a:r>
              <a:rPr lang="en-US" altLang="en-US" sz="2400" b="1" dirty="0"/>
              <a:t>I errors are caused by unusual, unrepresentative samples. </a:t>
            </a:r>
          </a:p>
          <a:p>
            <a:pPr>
              <a:spcBef>
                <a:spcPts val="0"/>
              </a:spcBef>
              <a:spcAft>
                <a:spcPts val="2400"/>
              </a:spcAft>
            </a:pPr>
            <a:r>
              <a:rPr lang="en-US" altLang="en-US" sz="2400" b="1" dirty="0"/>
              <a:t>The hypothesis test is structured so that Type I errors are very </a:t>
            </a:r>
            <a:r>
              <a:rPr lang="en-US" altLang="en-US" sz="2400" b="1" dirty="0" smtClean="0"/>
              <a:t>unlikely.</a:t>
            </a:r>
          </a:p>
          <a:p>
            <a:pPr>
              <a:spcBef>
                <a:spcPts val="0"/>
              </a:spcBef>
              <a:spcAft>
                <a:spcPts val="2400"/>
              </a:spcAft>
            </a:pPr>
            <a:r>
              <a:rPr lang="en-GB" sz="2400" b="1" dirty="0">
                <a:cs typeface="Times New Roman" pitchFamily="18" charset="0"/>
              </a:rPr>
              <a:t>This probability is the </a:t>
            </a:r>
            <a:r>
              <a:rPr lang="en-GB" sz="2400" b="1" i="1" dirty="0">
                <a:cs typeface="Times New Roman" pitchFamily="18" charset="0"/>
              </a:rPr>
              <a:t>significance level </a:t>
            </a:r>
            <a:r>
              <a:rPr lang="en-GB" sz="2400" b="1" dirty="0">
                <a:cs typeface="Times New Roman" pitchFamily="18" charset="0"/>
              </a:rPr>
              <a:t>associated with your statistical test.</a:t>
            </a:r>
            <a:r>
              <a:rPr lang="en-GB" sz="2400" b="1" dirty="0"/>
              <a:t> </a:t>
            </a:r>
            <a:r>
              <a:rPr lang="en-US" sz="2400" b="1" dirty="0"/>
              <a:t> </a:t>
            </a:r>
          </a:p>
          <a:p>
            <a:pPr>
              <a:spcBef>
                <a:spcPts val="0"/>
              </a:spcBef>
              <a:spcAft>
                <a:spcPts val="2400"/>
              </a:spcAft>
            </a:pPr>
            <a:endParaRPr lang="en-US" altLang="en-US" sz="2400" b="1" dirty="0"/>
          </a:p>
        </p:txBody>
      </p:sp>
    </p:spTree>
    <p:extLst>
      <p:ext uri="{BB962C8B-B14F-4D97-AF65-F5344CB8AC3E}">
        <p14:creationId xmlns:p14="http://schemas.microsoft.com/office/powerpoint/2010/main" val="12932778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p:txBody>
          <a:bodyPr/>
          <a:lstStyle/>
          <a:p>
            <a:fld id="{C1012331-5552-48B5-AB71-34233895157C}" type="slidenum">
              <a:rPr lang="en-US" altLang="en-US"/>
              <a:pPr/>
              <a:t>62</a:t>
            </a:fld>
            <a:endParaRPr lang="en-US" altLang="en-US"/>
          </a:p>
        </p:txBody>
      </p:sp>
      <p:sp>
        <p:nvSpPr>
          <p:cNvPr id="26626" name="Rectangle 2"/>
          <p:cNvSpPr>
            <a:spLocks noGrp="1" noChangeArrowheads="1"/>
          </p:cNvSpPr>
          <p:nvPr>
            <p:ph type="title"/>
          </p:nvPr>
        </p:nvSpPr>
        <p:spPr/>
        <p:txBody>
          <a:bodyPr/>
          <a:lstStyle/>
          <a:p>
            <a:r>
              <a:rPr lang="en-US" altLang="en-US" b="1" dirty="0"/>
              <a:t>Type II Errors</a:t>
            </a:r>
          </a:p>
        </p:txBody>
      </p:sp>
      <p:sp>
        <p:nvSpPr>
          <p:cNvPr id="26627" name="Rectangle 3"/>
          <p:cNvSpPr>
            <a:spLocks noGrp="1" noChangeArrowheads="1"/>
          </p:cNvSpPr>
          <p:nvPr>
            <p:ph type="body" idx="1"/>
          </p:nvPr>
        </p:nvSpPr>
        <p:spPr>
          <a:xfrm>
            <a:off x="457200" y="990600"/>
            <a:ext cx="8153400" cy="4648200"/>
          </a:xfrm>
        </p:spPr>
        <p:txBody>
          <a:bodyPr/>
          <a:lstStyle/>
          <a:p>
            <a:pPr>
              <a:spcBef>
                <a:spcPts val="0"/>
              </a:spcBef>
              <a:spcAft>
                <a:spcPts val="1800"/>
              </a:spcAft>
            </a:pPr>
            <a:r>
              <a:rPr lang="en-US" altLang="en-US" sz="2400" b="1" dirty="0"/>
              <a:t>Type II error (</a:t>
            </a:r>
            <a:r>
              <a:rPr lang="el-GR" altLang="en-US" sz="2400" b="1" dirty="0"/>
              <a:t>β</a:t>
            </a:r>
            <a:r>
              <a:rPr lang="en-US" altLang="en-US" sz="2400" b="1" dirty="0"/>
              <a:t>) </a:t>
            </a:r>
            <a:r>
              <a:rPr lang="en-US" altLang="en-US" sz="2400" b="1" dirty="0" smtClean="0"/>
              <a:t>is </a:t>
            </a:r>
            <a:r>
              <a:rPr lang="en-US" altLang="en-US" sz="2400" b="1" dirty="0"/>
              <a:t>what happens when a false tested hypothesis is not rejected </a:t>
            </a:r>
            <a:r>
              <a:rPr lang="en-US" altLang="en-US" sz="2400" dirty="0"/>
              <a:t>(Hays, 1986</a:t>
            </a:r>
            <a:r>
              <a:rPr lang="en-US" altLang="en-US" sz="2400" dirty="0" smtClean="0"/>
              <a:t>).</a:t>
            </a:r>
          </a:p>
          <a:p>
            <a:pPr>
              <a:spcBef>
                <a:spcPts val="0"/>
              </a:spcBef>
              <a:spcAft>
                <a:spcPts val="1800"/>
              </a:spcAft>
            </a:pPr>
            <a:r>
              <a:rPr lang="en-US" altLang="en-US" sz="2400" b="1" dirty="0" smtClean="0"/>
              <a:t>A </a:t>
            </a:r>
            <a:r>
              <a:rPr lang="en-US" altLang="en-US" sz="2400" b="1" dirty="0"/>
              <a:t>type II error is a false negative.</a:t>
            </a:r>
          </a:p>
          <a:p>
            <a:pPr>
              <a:spcBef>
                <a:spcPts val="0"/>
              </a:spcBef>
              <a:spcAft>
                <a:spcPts val="1800"/>
              </a:spcAft>
            </a:pPr>
            <a:r>
              <a:rPr lang="en-US" altLang="en-US" sz="2400" b="1" dirty="0" smtClean="0"/>
              <a:t>Type </a:t>
            </a:r>
            <a:r>
              <a:rPr lang="en-US" altLang="en-US" sz="2400" b="1" dirty="0"/>
              <a:t>II errors are commonly </a:t>
            </a:r>
            <a:r>
              <a:rPr lang="en-US" altLang="en-US" sz="2400" b="1" dirty="0" smtClean="0"/>
              <a:t>result </a:t>
            </a:r>
            <a:r>
              <a:rPr lang="en-US" altLang="en-US" sz="2400" b="1" dirty="0"/>
              <a:t>of a very small </a:t>
            </a:r>
            <a:r>
              <a:rPr lang="en-US" altLang="en-US" sz="2400" b="1" dirty="0" smtClean="0"/>
              <a:t>effect</a:t>
            </a:r>
            <a:r>
              <a:rPr lang="en-US" altLang="en-US" sz="2400" b="1" dirty="0"/>
              <a:t>.  </a:t>
            </a:r>
            <a:endParaRPr lang="en-US" altLang="en-US" sz="2400" b="1" dirty="0" smtClean="0"/>
          </a:p>
          <a:p>
            <a:pPr marL="576263" lvl="1" indent="-228600">
              <a:spcBef>
                <a:spcPts val="0"/>
              </a:spcBef>
              <a:spcAft>
                <a:spcPts val="1800"/>
              </a:spcAft>
            </a:pPr>
            <a:r>
              <a:rPr lang="en-US" altLang="en-US" sz="2400" dirty="0" smtClean="0"/>
              <a:t>Although there is </a:t>
            </a:r>
            <a:r>
              <a:rPr lang="en-US" altLang="en-US" sz="2400" dirty="0"/>
              <a:t>an effect, it is not large enough to show up in </a:t>
            </a:r>
            <a:r>
              <a:rPr lang="en-US" altLang="en-US" sz="2400" dirty="0" smtClean="0"/>
              <a:t>research </a:t>
            </a:r>
            <a:r>
              <a:rPr lang="en-US" altLang="en-US" sz="2400" dirty="0"/>
              <a:t>study. </a:t>
            </a:r>
          </a:p>
        </p:txBody>
      </p:sp>
    </p:spTree>
    <p:extLst>
      <p:ext uri="{BB962C8B-B14F-4D97-AF65-F5344CB8AC3E}">
        <p14:creationId xmlns:p14="http://schemas.microsoft.com/office/powerpoint/2010/main" val="26737891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6"/>
          <p:cNvSpPr>
            <a:spLocks noGrp="1"/>
          </p:cNvSpPr>
          <p:nvPr>
            <p:ph type="title"/>
          </p:nvPr>
        </p:nvSpPr>
        <p:spPr/>
        <p:txBody>
          <a:bodyPr>
            <a:normAutofit/>
          </a:bodyPr>
          <a:lstStyle/>
          <a:p>
            <a:r>
              <a:rPr lang="en-US" b="1" dirty="0"/>
              <a:t>Significance and Power</a:t>
            </a:r>
          </a:p>
        </p:txBody>
      </p:sp>
      <p:sp>
        <p:nvSpPr>
          <p:cNvPr id="13315" name="Rectangle 3"/>
          <p:cNvSpPr>
            <a:spLocks noGrp="1" noChangeArrowheads="1"/>
          </p:cNvSpPr>
          <p:nvPr>
            <p:ph idx="1"/>
          </p:nvPr>
        </p:nvSpPr>
        <p:spPr>
          <a:xfrm>
            <a:off x="381000" y="990600"/>
            <a:ext cx="8229600" cy="4983163"/>
          </a:xfrm>
        </p:spPr>
        <p:txBody>
          <a:bodyPr>
            <a:noAutofit/>
          </a:bodyPr>
          <a:lstStyle/>
          <a:p>
            <a:pPr>
              <a:spcAft>
                <a:spcPts val="600"/>
              </a:spcAft>
              <a:buClrTx/>
              <a:buSzPct val="100000"/>
            </a:pPr>
            <a:r>
              <a:rPr lang="en-GB" sz="2400" b="1" u="sng" dirty="0" smtClean="0">
                <a:cs typeface="Times New Roman" pitchFamily="18" charset="0"/>
              </a:rPr>
              <a:t>Significance</a:t>
            </a:r>
            <a:r>
              <a:rPr lang="en-GB" sz="2400" b="1" dirty="0" smtClean="0">
                <a:cs typeface="Times New Roman" pitchFamily="18" charset="0"/>
              </a:rPr>
              <a:t> is probability that effect is real and not due to chance (p-value).</a:t>
            </a:r>
          </a:p>
          <a:p>
            <a:pPr marL="742950" lvl="1" indent="-285750">
              <a:spcAft>
                <a:spcPts val="600"/>
              </a:spcAft>
              <a:buClrTx/>
              <a:buSzPct val="100000"/>
              <a:buFont typeface="Wingdings" panose="05000000000000000000" pitchFamily="2" charset="2"/>
              <a:buChar char="§"/>
            </a:pPr>
            <a:r>
              <a:rPr lang="en-GB" sz="2400" i="1" dirty="0" smtClean="0">
                <a:cs typeface="Times New Roman" pitchFamily="18" charset="0"/>
              </a:rPr>
              <a:t>Significance = </a:t>
            </a:r>
            <a:r>
              <a:rPr lang="el-GR" sz="2400" i="1" dirty="0" smtClean="0">
                <a:cs typeface="Arial" panose="020B0604020202020204" pitchFamily="34" charset="0"/>
              </a:rPr>
              <a:t>α</a:t>
            </a:r>
            <a:r>
              <a:rPr lang="en-US" sz="2400" i="1" dirty="0" smtClean="0">
                <a:cs typeface="Arial" charset="0"/>
              </a:rPr>
              <a:t> </a:t>
            </a:r>
            <a:r>
              <a:rPr lang="en-US" sz="2400" i="1" dirty="0">
                <a:cs typeface="Arial" charset="0"/>
              </a:rPr>
              <a:t>= P( </a:t>
            </a:r>
            <a:r>
              <a:rPr lang="en-US" sz="2400" i="1" dirty="0" smtClean="0">
                <a:cs typeface="Arial" charset="0"/>
              </a:rPr>
              <a:t>reject </a:t>
            </a:r>
            <a:r>
              <a:rPr lang="en-US" sz="2400" i="1" dirty="0">
                <a:cs typeface="Arial" charset="0"/>
              </a:rPr>
              <a:t>H</a:t>
            </a:r>
            <a:r>
              <a:rPr lang="en-US" sz="2400" i="1" baseline="-25000" dirty="0">
                <a:cs typeface="Arial" charset="0"/>
              </a:rPr>
              <a:t>0</a:t>
            </a:r>
            <a:r>
              <a:rPr lang="en-US" sz="2400" i="1" dirty="0">
                <a:cs typeface="Arial" charset="0"/>
              </a:rPr>
              <a:t> | </a:t>
            </a:r>
            <a:r>
              <a:rPr lang="en-US" sz="2400" i="1" dirty="0" smtClean="0">
                <a:cs typeface="Arial" charset="0"/>
              </a:rPr>
              <a:t>H</a:t>
            </a:r>
            <a:r>
              <a:rPr lang="en-US" sz="2400" i="1" baseline="-25000" dirty="0" smtClean="0">
                <a:cs typeface="Arial" charset="0"/>
              </a:rPr>
              <a:t>0</a:t>
            </a:r>
            <a:r>
              <a:rPr lang="en-US" sz="2400" i="1" dirty="0" smtClean="0">
                <a:cs typeface="Arial" charset="0"/>
              </a:rPr>
              <a:t> true </a:t>
            </a:r>
            <a:r>
              <a:rPr lang="en-US" sz="2400" dirty="0">
                <a:cs typeface="Arial" charset="0"/>
              </a:rPr>
              <a:t>)</a:t>
            </a:r>
          </a:p>
          <a:p>
            <a:pPr marL="742950" lvl="1" indent="-285750">
              <a:spcAft>
                <a:spcPts val="600"/>
              </a:spcAft>
              <a:buClrTx/>
              <a:buSzPct val="100000"/>
              <a:buFont typeface="Wingdings" panose="05000000000000000000" pitchFamily="2" charset="2"/>
              <a:buChar char="§"/>
            </a:pPr>
            <a:r>
              <a:rPr lang="en-GB" sz="2400" i="1" dirty="0" smtClean="0">
                <a:cs typeface="Times New Roman" pitchFamily="18" charset="0"/>
              </a:rPr>
              <a:t>Significance = 0.05 means that 5% chance that innocent man will be convicted.</a:t>
            </a:r>
          </a:p>
          <a:p>
            <a:pPr marL="742950" lvl="1" indent="-285750">
              <a:spcAft>
                <a:spcPts val="600"/>
              </a:spcAft>
              <a:buClrTx/>
              <a:buSzPct val="100000"/>
              <a:buFont typeface="Wingdings" panose="05000000000000000000" pitchFamily="2" charset="2"/>
              <a:buChar char="§"/>
            </a:pPr>
            <a:r>
              <a:rPr lang="en-GB" sz="2400" i="1" dirty="0" smtClean="0">
                <a:cs typeface="Times New Roman" pitchFamily="18" charset="0"/>
              </a:rPr>
              <a:t>P-value &lt; 0.05 means less than 5% chance the result is due to chance.</a:t>
            </a:r>
          </a:p>
          <a:p>
            <a:pPr>
              <a:spcBef>
                <a:spcPts val="1800"/>
              </a:spcBef>
              <a:spcAft>
                <a:spcPts val="600"/>
              </a:spcAft>
              <a:buClrTx/>
              <a:buSzPct val="100000"/>
            </a:pPr>
            <a:r>
              <a:rPr lang="en-GB" sz="2400" b="1" u="sng" dirty="0" smtClean="0">
                <a:cs typeface="Times New Roman" pitchFamily="18" charset="0"/>
              </a:rPr>
              <a:t>Power</a:t>
            </a:r>
            <a:r>
              <a:rPr lang="en-GB" sz="2400" b="1" dirty="0" smtClean="0">
                <a:cs typeface="Times New Roman" pitchFamily="18" charset="0"/>
              </a:rPr>
              <a:t> is </a:t>
            </a:r>
            <a:r>
              <a:rPr lang="en-GB" sz="2400" b="1" dirty="0">
                <a:cs typeface="Times New Roman" pitchFamily="18" charset="0"/>
              </a:rPr>
              <a:t>the probability </a:t>
            </a:r>
            <a:r>
              <a:rPr lang="en-GB" sz="2400" b="1" dirty="0" smtClean="0">
                <a:cs typeface="Times New Roman" pitchFamily="18" charset="0"/>
              </a:rPr>
              <a:t>of </a:t>
            </a:r>
            <a:r>
              <a:rPr lang="en-US" sz="2400" b="1" dirty="0">
                <a:cs typeface="Arial" charset="0"/>
              </a:rPr>
              <a:t>rejecting the null </a:t>
            </a:r>
            <a:r>
              <a:rPr lang="en-US" sz="2400" b="1" dirty="0" smtClean="0">
                <a:cs typeface="Arial" charset="0"/>
              </a:rPr>
              <a:t>hypothesis </a:t>
            </a:r>
            <a:r>
              <a:rPr lang="en-US" sz="2400" b="1" dirty="0">
                <a:cs typeface="Arial" charset="0"/>
              </a:rPr>
              <a:t>if the alternative hypothesis is </a:t>
            </a:r>
            <a:r>
              <a:rPr lang="en-US" sz="2400" b="1" dirty="0" smtClean="0">
                <a:cs typeface="Arial" charset="0"/>
              </a:rPr>
              <a:t>true.</a:t>
            </a:r>
            <a:endParaRPr lang="en-GB" sz="2400" b="1" dirty="0">
              <a:cs typeface="Times New Roman" pitchFamily="18" charset="0"/>
            </a:endParaRPr>
          </a:p>
          <a:p>
            <a:pPr marL="742950" lvl="1" indent="-285750">
              <a:spcAft>
                <a:spcPts val="600"/>
              </a:spcAft>
              <a:buClrTx/>
              <a:buSzPct val="100000"/>
              <a:buFont typeface="Wingdings" panose="05000000000000000000" pitchFamily="2" charset="2"/>
              <a:buChar char="§"/>
            </a:pPr>
            <a:r>
              <a:rPr lang="en-US" sz="2400" i="1" dirty="0" smtClean="0"/>
              <a:t>Power </a:t>
            </a:r>
            <a:r>
              <a:rPr lang="en-US" sz="2400" i="1" dirty="0"/>
              <a:t>= 1-</a:t>
            </a:r>
            <a:r>
              <a:rPr lang="el-GR" sz="2400" i="1" dirty="0">
                <a:cs typeface="Arial" charset="0"/>
              </a:rPr>
              <a:t>β</a:t>
            </a:r>
            <a:r>
              <a:rPr lang="en-US" sz="2400" i="1" dirty="0">
                <a:cs typeface="Arial" charset="0"/>
              </a:rPr>
              <a:t> = </a:t>
            </a:r>
            <a:r>
              <a:rPr lang="en-US" sz="2400" i="1" dirty="0" smtClean="0">
                <a:cs typeface="Arial" charset="0"/>
              </a:rPr>
              <a:t>P(reject </a:t>
            </a:r>
            <a:r>
              <a:rPr lang="en-US" sz="2400" i="1" dirty="0">
                <a:cs typeface="Arial" charset="0"/>
              </a:rPr>
              <a:t>H</a:t>
            </a:r>
            <a:r>
              <a:rPr lang="en-US" sz="2400" i="1" baseline="-25000" dirty="0">
                <a:cs typeface="Arial" charset="0"/>
              </a:rPr>
              <a:t>0</a:t>
            </a:r>
            <a:r>
              <a:rPr lang="en-US" sz="2400" i="1" dirty="0">
                <a:cs typeface="Arial" charset="0"/>
              </a:rPr>
              <a:t> | H</a:t>
            </a:r>
            <a:r>
              <a:rPr lang="en-US" sz="2400" i="1" baseline="-25000" dirty="0">
                <a:cs typeface="Arial" charset="0"/>
              </a:rPr>
              <a:t>1</a:t>
            </a:r>
            <a:r>
              <a:rPr lang="en-US" sz="2400" i="1" dirty="0">
                <a:cs typeface="Arial" charset="0"/>
              </a:rPr>
              <a:t> true </a:t>
            </a:r>
            <a:r>
              <a:rPr lang="en-US" sz="2400" dirty="0" smtClean="0">
                <a:cs typeface="Arial" charset="0"/>
              </a:rPr>
              <a:t>)</a:t>
            </a:r>
          </a:p>
          <a:p>
            <a:pPr marL="742950" lvl="1" indent="-285750">
              <a:spcAft>
                <a:spcPts val="600"/>
              </a:spcAft>
              <a:buClrTx/>
              <a:buSzPct val="100000"/>
              <a:buFont typeface="Wingdings" panose="05000000000000000000" pitchFamily="2" charset="2"/>
              <a:buChar char="§"/>
            </a:pPr>
            <a:r>
              <a:rPr lang="en-US" sz="2400" i="1" dirty="0" smtClean="0">
                <a:cs typeface="Arial" charset="0"/>
              </a:rPr>
              <a:t>Power = 80% means 80% chance that a guilty man will be convicted.</a:t>
            </a:r>
            <a:endParaRPr lang="el-GR" sz="2400" i="1" dirty="0">
              <a:cs typeface="Arial" charset="0"/>
            </a:endParaRPr>
          </a:p>
          <a:p>
            <a:pPr>
              <a:spcAft>
                <a:spcPts val="600"/>
              </a:spcAft>
              <a:buClr>
                <a:schemeClr val="bg1"/>
              </a:buClr>
              <a:buSzPct val="100000"/>
              <a:buFont typeface="Wingdings" pitchFamily="2" charset="2"/>
              <a:buChar char="§"/>
            </a:pPr>
            <a:endParaRPr lang="en-GB" sz="2400" b="1" dirty="0" smtClean="0">
              <a:cs typeface="Times New Roman" pitchFamily="18" charset="0"/>
            </a:endParaRPr>
          </a:p>
        </p:txBody>
      </p:sp>
    </p:spTree>
    <p:extLst>
      <p:ext uri="{BB962C8B-B14F-4D97-AF65-F5344CB8AC3E}">
        <p14:creationId xmlns:p14="http://schemas.microsoft.com/office/powerpoint/2010/main" val="28005686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0" name="Picture 14" descr="C:\ppt1\pva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038600"/>
            <a:ext cx="4803001" cy="2732262"/>
          </a:xfrm>
          <a:prstGeom prst="rect">
            <a:avLst/>
          </a:prstGeom>
          <a:noFill/>
          <a:extLst>
            <a:ext uri="{909E8E84-426E-40DD-AFC4-6F175D3DCCD1}">
              <a14:hiddenFill xmlns:a14="http://schemas.microsoft.com/office/drawing/2010/main">
                <a:solidFill>
                  <a:srgbClr val="FFFFFF"/>
                </a:solidFill>
              </a14:hiddenFill>
            </a:ext>
          </a:extLst>
        </p:spPr>
      </p:pic>
      <p:sp>
        <p:nvSpPr>
          <p:cNvPr id="9218" name="Rectangle 2"/>
          <p:cNvSpPr>
            <a:spLocks noGrp="1" noChangeArrowheads="1"/>
          </p:cNvSpPr>
          <p:nvPr>
            <p:ph type="title"/>
          </p:nvPr>
        </p:nvSpPr>
        <p:spPr/>
        <p:txBody>
          <a:bodyPr/>
          <a:lstStyle/>
          <a:p>
            <a:r>
              <a:rPr lang="en-US" altLang="en-US" i="1" dirty="0" smtClean="0"/>
              <a:t>P</a:t>
            </a:r>
            <a:r>
              <a:rPr lang="en-US" altLang="en-US" dirty="0" smtClean="0"/>
              <a:t>-value</a:t>
            </a:r>
            <a:endParaRPr lang="en-US" altLang="en-US" dirty="0"/>
          </a:p>
        </p:txBody>
      </p:sp>
      <p:sp>
        <p:nvSpPr>
          <p:cNvPr id="9219" name="Rectangle 3"/>
          <p:cNvSpPr>
            <a:spLocks noGrp="1" noChangeArrowheads="1"/>
          </p:cNvSpPr>
          <p:nvPr>
            <p:ph type="body" idx="4294967295"/>
          </p:nvPr>
        </p:nvSpPr>
        <p:spPr>
          <a:xfrm>
            <a:off x="190499" y="990600"/>
            <a:ext cx="8763000" cy="1524000"/>
          </a:xfrm>
        </p:spPr>
        <p:txBody>
          <a:bodyPr/>
          <a:lstStyle/>
          <a:p>
            <a:pPr>
              <a:spcBef>
                <a:spcPts val="0"/>
              </a:spcBef>
              <a:spcAft>
                <a:spcPts val="1800"/>
              </a:spcAft>
            </a:pPr>
            <a:r>
              <a:rPr lang="en-US" altLang="en-US" sz="2400" b="1" i="1" dirty="0"/>
              <a:t>P</a:t>
            </a:r>
            <a:r>
              <a:rPr lang="en-US" altLang="en-US" sz="2400" b="1" dirty="0"/>
              <a:t>-value answer the question: What is the probability of the observed test statistic … when </a:t>
            </a:r>
            <a:r>
              <a:rPr lang="en-US" altLang="en-US" sz="2400" b="1" i="1" dirty="0"/>
              <a:t>H</a:t>
            </a:r>
            <a:r>
              <a:rPr lang="en-US" altLang="en-US" sz="2400" b="1" baseline="-25000" dirty="0"/>
              <a:t>0</a:t>
            </a:r>
            <a:r>
              <a:rPr lang="en-US" altLang="en-US" sz="2400" b="1" i="1" dirty="0"/>
              <a:t> is true</a:t>
            </a:r>
            <a:r>
              <a:rPr lang="en-US" altLang="en-US" sz="2400" b="1" dirty="0"/>
              <a:t>?</a:t>
            </a:r>
            <a:r>
              <a:rPr lang="en-US" altLang="en-US" sz="2400" b="1" dirty="0">
                <a:sym typeface="Symbol" panose="05050102010706020507" pitchFamily="18" charset="2"/>
              </a:rPr>
              <a:t>  </a:t>
            </a:r>
          </a:p>
          <a:p>
            <a:pPr>
              <a:spcBef>
                <a:spcPts val="0"/>
              </a:spcBef>
              <a:spcAft>
                <a:spcPts val="1800"/>
              </a:spcAft>
            </a:pPr>
            <a:r>
              <a:rPr lang="en-US" altLang="en-US" sz="2400" b="1" i="1" dirty="0"/>
              <a:t>P</a:t>
            </a:r>
            <a:r>
              <a:rPr lang="en-US" altLang="en-US" sz="2400" b="1" dirty="0"/>
              <a:t>-value - measure of strength of evidence sample data provides against the null hypothesis:</a:t>
            </a:r>
            <a:endParaRPr lang="en-US" altLang="en-US" sz="2400" b="1" i="1" dirty="0"/>
          </a:p>
          <a:p>
            <a:pPr>
              <a:spcBef>
                <a:spcPts val="0"/>
              </a:spcBef>
              <a:spcAft>
                <a:spcPts val="1800"/>
              </a:spcAft>
            </a:pPr>
            <a:r>
              <a:rPr lang="en-US" altLang="en-US" sz="2400" b="1" dirty="0" smtClean="0">
                <a:sym typeface="Symbol" panose="05050102010706020507" pitchFamily="18" charset="2"/>
              </a:rPr>
              <a:t>Smaller </a:t>
            </a:r>
            <a:r>
              <a:rPr lang="en-US" altLang="en-US" sz="2400" b="1" i="1" dirty="0">
                <a:sym typeface="Symbol" panose="05050102010706020507" pitchFamily="18" charset="2"/>
              </a:rPr>
              <a:t>P</a:t>
            </a:r>
            <a:r>
              <a:rPr lang="en-US" altLang="en-US" sz="2400" b="1" dirty="0">
                <a:sym typeface="Symbol" panose="05050102010706020507" pitchFamily="18" charset="2"/>
              </a:rPr>
              <a:t>-values provide stronger and stronger evidence against </a:t>
            </a:r>
            <a:r>
              <a:rPr lang="en-US" altLang="en-US" sz="2400" b="1" i="1" dirty="0">
                <a:sym typeface="Symbol" panose="05050102010706020507" pitchFamily="18" charset="2"/>
              </a:rPr>
              <a:t>H</a:t>
            </a:r>
            <a:r>
              <a:rPr lang="en-US" altLang="en-US" sz="2400" b="1" baseline="-25000" dirty="0">
                <a:sym typeface="Symbol" panose="05050102010706020507" pitchFamily="18" charset="2"/>
              </a:rPr>
              <a:t>0</a:t>
            </a:r>
          </a:p>
          <a:p>
            <a:pPr>
              <a:spcBef>
                <a:spcPts val="0"/>
              </a:spcBef>
              <a:spcAft>
                <a:spcPts val="1800"/>
              </a:spcAft>
            </a:pPr>
            <a:r>
              <a:rPr lang="en-US" altLang="en-US" sz="2400" b="1" dirty="0">
                <a:sym typeface="Symbol" panose="05050102010706020507" pitchFamily="18" charset="2"/>
              </a:rPr>
              <a:t>Small </a:t>
            </a:r>
            <a:r>
              <a:rPr lang="en-US" altLang="en-US" sz="2400" b="1" i="1" dirty="0">
                <a:sym typeface="Symbol" panose="05050102010706020507" pitchFamily="18" charset="2"/>
              </a:rPr>
              <a:t>P</a:t>
            </a:r>
            <a:r>
              <a:rPr lang="en-US" altLang="en-US" sz="2400" b="1" dirty="0">
                <a:sym typeface="Symbol" panose="05050102010706020507" pitchFamily="18" charset="2"/>
              </a:rPr>
              <a:t>-value  strong </a:t>
            </a:r>
            <a:r>
              <a:rPr lang="en-US" altLang="en-US" sz="2400" b="1" dirty="0" smtClean="0">
                <a:sym typeface="Symbol" panose="05050102010706020507" pitchFamily="18" charset="2"/>
              </a:rPr>
              <a:t>evidence</a:t>
            </a:r>
            <a:endParaRPr lang="en-US" altLang="en-US" sz="2400" b="1" dirty="0">
              <a:sym typeface="Symbol" panose="05050102010706020507" pitchFamily="18" charset="2"/>
            </a:endParaRPr>
          </a:p>
        </p:txBody>
      </p:sp>
      <p:graphicFrame>
        <p:nvGraphicFramePr>
          <p:cNvPr id="9220" name="Object 4"/>
          <p:cNvGraphicFramePr>
            <a:graphicFrameLocks noChangeAspect="1"/>
          </p:cNvGraphicFramePr>
          <p:nvPr>
            <p:extLst/>
          </p:nvPr>
        </p:nvGraphicFramePr>
        <p:xfrm>
          <a:off x="533400" y="4648200"/>
          <a:ext cx="4381500" cy="615950"/>
        </p:xfrm>
        <a:graphic>
          <a:graphicData uri="http://schemas.openxmlformats.org/presentationml/2006/ole">
            <mc:AlternateContent xmlns:mc="http://schemas.openxmlformats.org/markup-compatibility/2006">
              <mc:Choice xmlns:v="urn:schemas-microsoft-com:vml" Requires="v">
                <p:oleObj spid="_x0000_s24585" name="Equation" r:id="rId4" imgW="1625400" imgH="228600" progId="Equation.3">
                  <p:embed/>
                </p:oleObj>
              </mc:Choice>
              <mc:Fallback>
                <p:oleObj name="Equation" r:id="rId4" imgW="1625400" imgH="228600" progId="Equation.3">
                  <p:embed/>
                  <p:pic>
                    <p:nvPicPr>
                      <p:cNvPr id="9220" name="Object 4"/>
                      <p:cNvPicPr>
                        <a:picLocks noChangeAspect="1" noChangeArrowheads="1"/>
                      </p:cNvPicPr>
                      <p:nvPr/>
                    </p:nvPicPr>
                    <p:blipFill>
                      <a:blip r:embed="rId5"/>
                      <a:srcRect/>
                      <a:stretch>
                        <a:fillRect/>
                      </a:stretch>
                    </p:blipFill>
                    <p:spPr bwMode="auto">
                      <a:xfrm>
                        <a:off x="533400" y="4648200"/>
                        <a:ext cx="43815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0671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a:t>
            </a:r>
            <a:r>
              <a:rPr lang="en-US" dirty="0" smtClean="0"/>
              <a:t>-Values</a:t>
            </a:r>
            <a:endParaRPr lang="en-US" dirty="0"/>
          </a:p>
        </p:txBody>
      </p:sp>
      <p:pic>
        <p:nvPicPr>
          <p:cNvPr id="4" name="Picture 3"/>
          <p:cNvPicPr>
            <a:picLocks noChangeAspect="1"/>
          </p:cNvPicPr>
          <p:nvPr/>
        </p:nvPicPr>
        <p:blipFill>
          <a:blip r:embed="rId3"/>
          <a:stretch>
            <a:fillRect/>
          </a:stretch>
        </p:blipFill>
        <p:spPr>
          <a:xfrm>
            <a:off x="30537" y="694943"/>
            <a:ext cx="9082928" cy="6076950"/>
          </a:xfrm>
          <a:prstGeom prst="rect">
            <a:avLst/>
          </a:prstGeom>
        </p:spPr>
      </p:pic>
    </p:spTree>
    <p:extLst>
      <p:ext uri="{BB962C8B-B14F-4D97-AF65-F5344CB8AC3E}">
        <p14:creationId xmlns:p14="http://schemas.microsoft.com/office/powerpoint/2010/main" val="41738378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p:txBody>
          <a:bodyPr/>
          <a:lstStyle/>
          <a:p>
            <a:fld id="{77677FA7-B614-4546-B016-0145DFC28F8F}" type="slidenum">
              <a:rPr lang="en-US" altLang="en-US"/>
              <a:pPr/>
              <a:t>66</a:t>
            </a:fld>
            <a:endParaRPr lang="en-US" altLang="en-US"/>
          </a:p>
        </p:txBody>
      </p:sp>
      <p:sp>
        <p:nvSpPr>
          <p:cNvPr id="153602" name="Rectangle 2"/>
          <p:cNvSpPr>
            <a:spLocks noGrp="1" noChangeArrowheads="1"/>
          </p:cNvSpPr>
          <p:nvPr>
            <p:ph type="title"/>
          </p:nvPr>
        </p:nvSpPr>
        <p:spPr/>
        <p:txBody>
          <a:bodyPr/>
          <a:lstStyle/>
          <a:p>
            <a:r>
              <a:rPr lang="en-US" altLang="en-US" b="1" dirty="0" smtClean="0"/>
              <a:t>Statistical Power</a:t>
            </a:r>
            <a:endParaRPr lang="en-US" altLang="en-US" b="1" dirty="0"/>
          </a:p>
        </p:txBody>
      </p:sp>
      <p:sp>
        <p:nvSpPr>
          <p:cNvPr id="153603" name="Rectangle 3"/>
          <p:cNvSpPr>
            <a:spLocks noGrp="1" noChangeArrowheads="1"/>
          </p:cNvSpPr>
          <p:nvPr>
            <p:ph type="body" idx="1"/>
          </p:nvPr>
        </p:nvSpPr>
        <p:spPr>
          <a:xfrm>
            <a:off x="304801" y="914400"/>
            <a:ext cx="8534400" cy="4572000"/>
          </a:xfrm>
        </p:spPr>
        <p:txBody>
          <a:bodyPr/>
          <a:lstStyle/>
          <a:p>
            <a:pPr>
              <a:spcBef>
                <a:spcPts val="0"/>
              </a:spcBef>
              <a:spcAft>
                <a:spcPts val="1200"/>
              </a:spcAft>
            </a:pPr>
            <a:r>
              <a:rPr lang="en-US" altLang="en-US" sz="2400" b="1" dirty="0" smtClean="0"/>
              <a:t>Probability </a:t>
            </a:r>
            <a:r>
              <a:rPr lang="en-US" altLang="en-US" sz="2400" b="1" dirty="0"/>
              <a:t>of rejecting a null hypothesis that is, in fact, </a:t>
            </a:r>
            <a:r>
              <a:rPr lang="en-US" altLang="en-US" sz="2400" b="1" dirty="0" smtClean="0"/>
              <a:t>false </a:t>
            </a:r>
            <a:r>
              <a:rPr lang="en-US" altLang="en-US" sz="2400" dirty="0"/>
              <a:t>(Williams, 1986, p. 67). </a:t>
            </a:r>
          </a:p>
          <a:p>
            <a:pPr>
              <a:spcBef>
                <a:spcPts val="0"/>
              </a:spcBef>
              <a:spcAft>
                <a:spcPts val="1200"/>
              </a:spcAft>
            </a:pPr>
            <a:r>
              <a:rPr lang="en-US" altLang="en-US" sz="2400" b="1" dirty="0"/>
              <a:t>P</a:t>
            </a:r>
            <a:r>
              <a:rPr lang="en-US" altLang="en-US" sz="2400" b="1" dirty="0" smtClean="0"/>
              <a:t>robability </a:t>
            </a:r>
            <a:r>
              <a:rPr lang="en-US" altLang="en-US" sz="2400" b="1" dirty="0"/>
              <a:t>of finding relationships or differences that in fact exist </a:t>
            </a:r>
            <a:r>
              <a:rPr lang="en-US" altLang="en-US" sz="2400" dirty="0"/>
              <a:t>(Cohen, 1988</a:t>
            </a:r>
            <a:r>
              <a:rPr lang="en-US" altLang="en-US" sz="2400" dirty="0" smtClean="0"/>
              <a:t>).</a:t>
            </a:r>
          </a:p>
          <a:p>
            <a:pPr>
              <a:spcBef>
                <a:spcPts val="0"/>
              </a:spcBef>
              <a:spcAft>
                <a:spcPts val="2400"/>
              </a:spcAft>
              <a:buClr>
                <a:schemeClr val="tx1"/>
              </a:buClr>
              <a:buSzPct val="100000"/>
            </a:pPr>
            <a:r>
              <a:rPr lang="en-GB" sz="2400" b="1" dirty="0">
                <a:cs typeface="Times New Roman" pitchFamily="18" charset="0"/>
              </a:rPr>
              <a:t>Power is the probability of </a:t>
            </a:r>
            <a:r>
              <a:rPr lang="en-US" sz="2400" b="1" dirty="0">
                <a:cs typeface="Arial" charset="0"/>
              </a:rPr>
              <a:t>rejecting the null hypothesis if the alternative hypothesis is true.</a:t>
            </a:r>
            <a:endParaRPr lang="en-GB" sz="2400" b="1" dirty="0">
              <a:cs typeface="Times New Roman" pitchFamily="18" charset="0"/>
            </a:endParaRPr>
          </a:p>
          <a:p>
            <a:pPr lvl="1">
              <a:spcBef>
                <a:spcPts val="0"/>
              </a:spcBef>
              <a:spcAft>
                <a:spcPts val="2400"/>
              </a:spcAft>
              <a:buClr>
                <a:schemeClr val="tx1"/>
              </a:buClr>
              <a:buSzPct val="100000"/>
              <a:buFont typeface="Arial" pitchFamily="34" charset="0"/>
              <a:buChar char="•"/>
            </a:pPr>
            <a:r>
              <a:rPr lang="en-US" sz="2400" dirty="0"/>
              <a:t>Power = 1-</a:t>
            </a:r>
            <a:r>
              <a:rPr lang="el-GR" sz="2400" dirty="0">
                <a:cs typeface="Arial" charset="0"/>
              </a:rPr>
              <a:t>β</a:t>
            </a:r>
            <a:r>
              <a:rPr lang="en-US" sz="2400" dirty="0">
                <a:cs typeface="Arial" charset="0"/>
              </a:rPr>
              <a:t> = P( reject H</a:t>
            </a:r>
            <a:r>
              <a:rPr lang="en-US" sz="2400" baseline="-25000" dirty="0">
                <a:cs typeface="Arial" charset="0"/>
              </a:rPr>
              <a:t>0</a:t>
            </a:r>
            <a:r>
              <a:rPr lang="en-US" sz="2400" dirty="0">
                <a:cs typeface="Arial" charset="0"/>
              </a:rPr>
              <a:t> | H</a:t>
            </a:r>
            <a:r>
              <a:rPr lang="en-US" sz="2400" baseline="-25000" dirty="0">
                <a:cs typeface="Arial" charset="0"/>
              </a:rPr>
              <a:t>1</a:t>
            </a:r>
            <a:r>
              <a:rPr lang="en-US" sz="2400" dirty="0">
                <a:cs typeface="Arial" charset="0"/>
              </a:rPr>
              <a:t> true )</a:t>
            </a:r>
            <a:endParaRPr lang="en-GB" sz="2400" dirty="0">
              <a:cs typeface="Times New Roman" pitchFamily="18" charset="0"/>
            </a:endParaRPr>
          </a:p>
          <a:p>
            <a:pPr>
              <a:spcBef>
                <a:spcPts val="0"/>
              </a:spcBef>
              <a:spcAft>
                <a:spcPts val="2400"/>
              </a:spcAft>
              <a:buClr>
                <a:schemeClr val="tx1"/>
              </a:buClr>
              <a:buSzPct val="100000"/>
            </a:pPr>
            <a:r>
              <a:rPr lang="en-GB" sz="2400" b="1" dirty="0">
                <a:cs typeface="Times New Roman" pitchFamily="18" charset="0"/>
              </a:rPr>
              <a:t>A </a:t>
            </a:r>
            <a:r>
              <a:rPr lang="en-GB" sz="2400" b="1" i="1" dirty="0">
                <a:cs typeface="Times New Roman" pitchFamily="18" charset="0"/>
              </a:rPr>
              <a:t>prospective power analysis</a:t>
            </a:r>
            <a:r>
              <a:rPr lang="en-GB" sz="2400" b="1" dirty="0">
                <a:cs typeface="Times New Roman" pitchFamily="18" charset="0"/>
              </a:rPr>
              <a:t> is used before collecting data, to consider </a:t>
            </a:r>
            <a:r>
              <a:rPr lang="en-GB" sz="2400" b="1" i="1" dirty="0">
                <a:cs typeface="Times New Roman" pitchFamily="18" charset="0"/>
              </a:rPr>
              <a:t>design sensitivity</a:t>
            </a:r>
            <a:r>
              <a:rPr lang="en-GB" sz="2400" b="1" dirty="0">
                <a:cs typeface="Times New Roman" pitchFamily="18" charset="0"/>
              </a:rPr>
              <a:t> .</a:t>
            </a:r>
          </a:p>
          <a:p>
            <a:pPr>
              <a:spcBef>
                <a:spcPts val="0"/>
              </a:spcBef>
              <a:spcAft>
                <a:spcPts val="2400"/>
              </a:spcAft>
              <a:buClr>
                <a:schemeClr val="tx1"/>
              </a:buClr>
              <a:buSzPct val="100000"/>
            </a:pPr>
            <a:r>
              <a:rPr lang="en-GB" sz="2400" b="1" dirty="0">
                <a:cs typeface="Times New Roman" pitchFamily="18" charset="0"/>
              </a:rPr>
              <a:t>A </a:t>
            </a:r>
            <a:r>
              <a:rPr lang="en-GB" sz="2400" b="1" i="1" dirty="0">
                <a:cs typeface="Times New Roman" pitchFamily="18" charset="0"/>
              </a:rPr>
              <a:t>retrospective power analysis</a:t>
            </a:r>
            <a:r>
              <a:rPr lang="en-GB" sz="2400" b="1" dirty="0">
                <a:cs typeface="Times New Roman" pitchFamily="18" charset="0"/>
              </a:rPr>
              <a:t> is used in order to know whether the studies you are interpreting were well enough designed. </a:t>
            </a:r>
          </a:p>
          <a:p>
            <a:pPr>
              <a:spcBef>
                <a:spcPts val="0"/>
              </a:spcBef>
              <a:spcAft>
                <a:spcPts val="1200"/>
              </a:spcAft>
            </a:pPr>
            <a:endParaRPr lang="en-US" altLang="en-US" sz="2400" dirty="0"/>
          </a:p>
        </p:txBody>
      </p:sp>
    </p:spTree>
    <p:extLst>
      <p:ext uri="{BB962C8B-B14F-4D97-AF65-F5344CB8AC3E}">
        <p14:creationId xmlns:p14="http://schemas.microsoft.com/office/powerpoint/2010/main" val="9684884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b="1" dirty="0" smtClean="0"/>
              <a:t>Calculating Power</a:t>
            </a:r>
          </a:p>
        </p:txBody>
      </p:sp>
      <p:sp>
        <p:nvSpPr>
          <p:cNvPr id="59394" name="Text Placeholder 2"/>
          <p:cNvSpPr>
            <a:spLocks noGrp="1"/>
          </p:cNvSpPr>
          <p:nvPr>
            <p:ph idx="1"/>
          </p:nvPr>
        </p:nvSpPr>
        <p:spPr>
          <a:xfrm>
            <a:off x="381000" y="914400"/>
            <a:ext cx="8229600" cy="4983163"/>
          </a:xfrm>
        </p:spPr>
        <p:txBody>
          <a:bodyPr/>
          <a:lstStyle/>
          <a:p>
            <a:pPr>
              <a:spcBef>
                <a:spcPts val="0"/>
              </a:spcBef>
              <a:spcAft>
                <a:spcPts val="1800"/>
              </a:spcAft>
            </a:pPr>
            <a:r>
              <a:rPr lang="en-US" sz="2400" b="1" u="sng" dirty="0" smtClean="0"/>
              <a:t>Step 1</a:t>
            </a:r>
            <a:r>
              <a:rPr lang="en-US" sz="2400" b="1" dirty="0" smtClean="0"/>
              <a:t>: Determine information needed to calculate power</a:t>
            </a:r>
          </a:p>
          <a:p>
            <a:pPr marL="576263" lvl="1" indent="-228600">
              <a:spcBef>
                <a:spcPts val="0"/>
              </a:spcBef>
              <a:spcAft>
                <a:spcPts val="1800"/>
              </a:spcAft>
            </a:pPr>
            <a:r>
              <a:rPr lang="en-US" sz="2400" dirty="0" smtClean="0"/>
              <a:t>Population mean, population standard deviation, sample mean, </a:t>
            </a:r>
            <a:r>
              <a:rPr lang="en-US" sz="2400" dirty="0" smtClean="0"/>
              <a:t>sample </a:t>
            </a:r>
            <a:r>
              <a:rPr lang="en-US" sz="2400" dirty="0" smtClean="0"/>
              <a:t>size, standard error (based on sample size)</a:t>
            </a:r>
          </a:p>
          <a:p>
            <a:pPr>
              <a:spcBef>
                <a:spcPts val="0"/>
              </a:spcBef>
              <a:spcAft>
                <a:spcPts val="1800"/>
              </a:spcAft>
            </a:pPr>
            <a:r>
              <a:rPr lang="en-US" sz="2400" b="1" u="sng" dirty="0" smtClean="0"/>
              <a:t>Step 2</a:t>
            </a:r>
            <a:r>
              <a:rPr lang="en-US" sz="2400" b="1" dirty="0" smtClean="0"/>
              <a:t>: Determine critical </a:t>
            </a:r>
            <a:r>
              <a:rPr lang="en-US" sz="2400" b="1" dirty="0" smtClean="0"/>
              <a:t>value</a:t>
            </a:r>
            <a:endParaRPr lang="en-US" sz="2400" b="1" dirty="0" smtClean="0"/>
          </a:p>
          <a:p>
            <a:pPr>
              <a:spcBef>
                <a:spcPts val="0"/>
              </a:spcBef>
              <a:spcAft>
                <a:spcPts val="1800"/>
              </a:spcAft>
            </a:pPr>
            <a:r>
              <a:rPr lang="en-US" sz="2400" b="1" u="sng" dirty="0" smtClean="0"/>
              <a:t>Step 3</a:t>
            </a:r>
            <a:r>
              <a:rPr lang="en-US" sz="2400" b="1" dirty="0" smtClean="0"/>
              <a:t>: Calculate power: the percentage of the distribution of the means for population 2 that falls above the critical value</a:t>
            </a:r>
          </a:p>
        </p:txBody>
      </p:sp>
    </p:spTree>
    <p:extLst>
      <p:ext uri="{BB962C8B-B14F-4D97-AF65-F5344CB8AC3E}">
        <p14:creationId xmlns:p14="http://schemas.microsoft.com/office/powerpoint/2010/main" val="14538383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Effecting Statistical Power</a:t>
            </a:r>
            <a:endParaRPr lang="en-US" dirty="0"/>
          </a:p>
        </p:txBody>
      </p:sp>
      <p:sp>
        <p:nvSpPr>
          <p:cNvPr id="75779" name="Rectangle 3"/>
          <p:cNvSpPr>
            <a:spLocks noGrp="1" noChangeArrowheads="1"/>
          </p:cNvSpPr>
          <p:nvPr>
            <p:ph type="body" idx="4294967295"/>
          </p:nvPr>
        </p:nvSpPr>
        <p:spPr>
          <a:xfrm>
            <a:off x="342901" y="914400"/>
            <a:ext cx="8458200" cy="5791200"/>
          </a:xfrm>
        </p:spPr>
        <p:txBody>
          <a:bodyPr>
            <a:normAutofit fontScale="92500" lnSpcReduction="10000"/>
          </a:bodyPr>
          <a:lstStyle/>
          <a:p>
            <a:pPr marL="342900" lvl="1" indent="-342900">
              <a:spcBef>
                <a:spcPts val="0"/>
              </a:spcBef>
              <a:spcAft>
                <a:spcPts val="1800"/>
              </a:spcAft>
              <a:buClr>
                <a:schemeClr val="tx1"/>
              </a:buClr>
              <a:buSzPct val="100000"/>
              <a:buFont typeface="Wingdings" pitchFamily="2" charset="2"/>
              <a:buChar char="§"/>
            </a:pPr>
            <a:r>
              <a:rPr lang="en-US" sz="2400" b="1" dirty="0" smtClean="0"/>
              <a:t>Sample size</a:t>
            </a:r>
          </a:p>
          <a:p>
            <a:pPr marL="742950" lvl="2" indent="-342900">
              <a:spcBef>
                <a:spcPts val="0"/>
              </a:spcBef>
              <a:spcAft>
                <a:spcPts val="1800"/>
              </a:spcAft>
              <a:buClr>
                <a:schemeClr val="tx1"/>
              </a:buClr>
              <a:buSzPct val="100000"/>
              <a:buFont typeface="Arial" pitchFamily="34" charset="0"/>
              <a:buChar char="•"/>
            </a:pPr>
            <a:r>
              <a:rPr lang="el-GR" sz="2400" dirty="0" smtClean="0">
                <a:cs typeface="Arial" charset="0"/>
              </a:rPr>
              <a:t>↑ </a:t>
            </a:r>
            <a:r>
              <a:rPr lang="en-US" sz="2400" dirty="0" smtClean="0">
                <a:cs typeface="Arial" charset="0"/>
              </a:rPr>
              <a:t>N</a:t>
            </a:r>
            <a:r>
              <a:rPr lang="en-US" sz="2400" dirty="0">
                <a:cs typeface="Arial" charset="0"/>
              </a:rPr>
              <a:t> </a:t>
            </a:r>
            <a:r>
              <a:rPr lang="el-GR" sz="2400" dirty="0" smtClean="0">
                <a:cs typeface="Arial" charset="0"/>
              </a:rPr>
              <a:t>→</a:t>
            </a:r>
            <a:r>
              <a:rPr lang="en-US" sz="2400" dirty="0" smtClean="0">
                <a:cs typeface="Arial" charset="0"/>
              </a:rPr>
              <a:t> </a:t>
            </a:r>
            <a:r>
              <a:rPr lang="en-US" sz="2400" dirty="0">
                <a:cs typeface="Arial" charset="0"/>
              </a:rPr>
              <a:t>power </a:t>
            </a:r>
            <a:r>
              <a:rPr lang="el-GR" sz="2400" dirty="0" smtClean="0">
                <a:cs typeface="Arial" charset="0"/>
              </a:rPr>
              <a:t>↑</a:t>
            </a:r>
            <a:endParaRPr lang="en-US" sz="2400" dirty="0" smtClean="0"/>
          </a:p>
          <a:p>
            <a:pPr>
              <a:spcBef>
                <a:spcPts val="0"/>
              </a:spcBef>
              <a:spcAft>
                <a:spcPts val="1800"/>
              </a:spcAft>
              <a:buClr>
                <a:schemeClr val="tx1"/>
              </a:buClr>
              <a:buSzPct val="100000"/>
              <a:buFont typeface="Wingdings" pitchFamily="2" charset="2"/>
              <a:buChar char="§"/>
            </a:pPr>
            <a:r>
              <a:rPr lang="en-US" sz="2400" b="1" dirty="0" smtClean="0"/>
              <a:t>Variation </a:t>
            </a:r>
            <a:r>
              <a:rPr lang="en-US" sz="2400" b="1" dirty="0"/>
              <a:t>in the outcome (</a:t>
            </a:r>
            <a:r>
              <a:rPr lang="el-GR" sz="2400" b="1" dirty="0">
                <a:cs typeface="Arial" charset="0"/>
              </a:rPr>
              <a:t>σ</a:t>
            </a:r>
            <a:r>
              <a:rPr lang="en-US" sz="2400" b="1" baseline="30000" dirty="0">
                <a:cs typeface="Arial" charset="0"/>
              </a:rPr>
              <a:t>2</a:t>
            </a:r>
            <a:r>
              <a:rPr lang="en-US" sz="2400" b="1" dirty="0">
                <a:cs typeface="Arial" charset="0"/>
              </a:rPr>
              <a:t>)</a:t>
            </a:r>
            <a:endParaRPr lang="en-US" sz="2400" b="1" dirty="0"/>
          </a:p>
          <a:p>
            <a:pPr lvl="1">
              <a:spcBef>
                <a:spcPts val="0"/>
              </a:spcBef>
              <a:spcAft>
                <a:spcPts val="1800"/>
              </a:spcAft>
              <a:buClr>
                <a:schemeClr val="tx1"/>
              </a:buClr>
              <a:buSzPct val="100000"/>
              <a:buFont typeface="Arial" pitchFamily="34" charset="0"/>
              <a:buChar char="•"/>
            </a:pPr>
            <a:r>
              <a:rPr lang="el-GR" sz="2400" dirty="0">
                <a:cs typeface="Arial" charset="0"/>
              </a:rPr>
              <a:t>↓ σ</a:t>
            </a:r>
            <a:r>
              <a:rPr lang="en-US" sz="2400" baseline="30000" dirty="0">
                <a:cs typeface="Arial" charset="0"/>
              </a:rPr>
              <a:t>2</a:t>
            </a:r>
            <a:r>
              <a:rPr lang="en-US" sz="2400" dirty="0">
                <a:cs typeface="Arial" charset="0"/>
              </a:rPr>
              <a:t> </a:t>
            </a:r>
            <a:r>
              <a:rPr lang="el-GR" sz="2400" dirty="0" smtClean="0">
                <a:cs typeface="Arial" charset="0"/>
              </a:rPr>
              <a:t>→</a:t>
            </a:r>
            <a:r>
              <a:rPr lang="en-US" sz="2400" dirty="0" smtClean="0">
                <a:cs typeface="Arial" charset="0"/>
              </a:rPr>
              <a:t> </a:t>
            </a:r>
            <a:r>
              <a:rPr lang="en-US" sz="2400" dirty="0">
                <a:cs typeface="Arial" charset="0"/>
              </a:rPr>
              <a:t>power </a:t>
            </a:r>
            <a:r>
              <a:rPr lang="el-GR" sz="2400" dirty="0">
                <a:cs typeface="Arial" charset="0"/>
              </a:rPr>
              <a:t>↑</a:t>
            </a:r>
            <a:endParaRPr lang="en-US" sz="2400" dirty="0">
              <a:cs typeface="Arial" charset="0"/>
            </a:endParaRPr>
          </a:p>
          <a:p>
            <a:pPr>
              <a:spcBef>
                <a:spcPts val="0"/>
              </a:spcBef>
              <a:spcAft>
                <a:spcPts val="1800"/>
              </a:spcAft>
              <a:buClr>
                <a:schemeClr val="tx1"/>
              </a:buClr>
              <a:buSzPct val="100000"/>
              <a:buFont typeface="Wingdings" pitchFamily="2" charset="2"/>
              <a:buChar char="§"/>
            </a:pPr>
            <a:r>
              <a:rPr lang="en-US" sz="2400" b="1" dirty="0">
                <a:cs typeface="Arial" charset="0"/>
              </a:rPr>
              <a:t>Significance level (</a:t>
            </a:r>
            <a:r>
              <a:rPr lang="el-GR" sz="2400" b="1" dirty="0">
                <a:cs typeface="Arial" charset="0"/>
              </a:rPr>
              <a:t>α</a:t>
            </a:r>
            <a:r>
              <a:rPr lang="en-US" sz="2400" b="1" dirty="0">
                <a:cs typeface="Arial" charset="0"/>
              </a:rPr>
              <a:t>)</a:t>
            </a:r>
          </a:p>
          <a:p>
            <a:pPr lvl="1">
              <a:spcBef>
                <a:spcPts val="0"/>
              </a:spcBef>
              <a:spcAft>
                <a:spcPts val="1800"/>
              </a:spcAft>
              <a:buClr>
                <a:schemeClr val="tx1"/>
              </a:buClr>
              <a:buSzPct val="100000"/>
              <a:buFont typeface="Arial" pitchFamily="34" charset="0"/>
              <a:buChar char="•"/>
            </a:pPr>
            <a:r>
              <a:rPr lang="el-GR" sz="2400" dirty="0">
                <a:cs typeface="Arial" charset="0"/>
              </a:rPr>
              <a:t>↑ α</a:t>
            </a:r>
            <a:r>
              <a:rPr lang="en-US" sz="2400" dirty="0">
                <a:cs typeface="Arial" charset="0"/>
              </a:rPr>
              <a:t>	</a:t>
            </a:r>
            <a:r>
              <a:rPr lang="el-GR" sz="2400" dirty="0">
                <a:cs typeface="Arial" charset="0"/>
              </a:rPr>
              <a:t>→</a:t>
            </a:r>
            <a:r>
              <a:rPr lang="en-US" sz="2400" dirty="0">
                <a:cs typeface="Arial" charset="0"/>
              </a:rPr>
              <a:t> power </a:t>
            </a:r>
            <a:r>
              <a:rPr lang="el-GR" sz="2400" dirty="0">
                <a:cs typeface="Arial" charset="0"/>
              </a:rPr>
              <a:t>↑</a:t>
            </a:r>
            <a:endParaRPr lang="en-US" sz="2400" dirty="0">
              <a:cs typeface="Arial" charset="0"/>
            </a:endParaRPr>
          </a:p>
          <a:p>
            <a:pPr>
              <a:spcBef>
                <a:spcPts val="0"/>
              </a:spcBef>
              <a:spcAft>
                <a:spcPts val="1800"/>
              </a:spcAft>
              <a:buClr>
                <a:schemeClr val="tx1"/>
              </a:buClr>
              <a:buSzPct val="100000"/>
              <a:buFont typeface="Wingdings" pitchFamily="2" charset="2"/>
              <a:buChar char="§"/>
            </a:pPr>
            <a:r>
              <a:rPr lang="en-US" sz="2400" b="1" dirty="0">
                <a:cs typeface="Arial" charset="0"/>
              </a:rPr>
              <a:t>Difference (effect) to be detected (</a:t>
            </a:r>
            <a:r>
              <a:rPr lang="el-GR" sz="2400" b="1" dirty="0">
                <a:cs typeface="Arial" charset="0"/>
              </a:rPr>
              <a:t>δ</a:t>
            </a:r>
            <a:r>
              <a:rPr lang="en-US" sz="2400" b="1" dirty="0">
                <a:cs typeface="Arial" charset="0"/>
              </a:rPr>
              <a:t>)</a:t>
            </a:r>
          </a:p>
          <a:p>
            <a:pPr lvl="1">
              <a:spcBef>
                <a:spcPts val="0"/>
              </a:spcBef>
              <a:spcAft>
                <a:spcPts val="1800"/>
              </a:spcAft>
              <a:buClr>
                <a:schemeClr val="tx1"/>
              </a:buClr>
              <a:buSzPct val="100000"/>
              <a:buFont typeface="Arial" pitchFamily="34" charset="0"/>
              <a:buChar char="•"/>
            </a:pPr>
            <a:r>
              <a:rPr lang="el-GR" sz="2400" dirty="0">
                <a:cs typeface="Arial" charset="0"/>
              </a:rPr>
              <a:t>↑</a:t>
            </a:r>
            <a:r>
              <a:rPr lang="en-US" sz="2400" dirty="0">
                <a:cs typeface="Arial" charset="0"/>
              </a:rPr>
              <a:t> </a:t>
            </a:r>
            <a:r>
              <a:rPr lang="el-GR" sz="2400" dirty="0">
                <a:cs typeface="Arial" charset="0"/>
              </a:rPr>
              <a:t>δ</a:t>
            </a:r>
            <a:r>
              <a:rPr lang="en-US" sz="2400" dirty="0">
                <a:cs typeface="Arial" charset="0"/>
              </a:rPr>
              <a:t>	</a:t>
            </a:r>
            <a:r>
              <a:rPr lang="el-GR" sz="2400" dirty="0">
                <a:cs typeface="Arial" charset="0"/>
              </a:rPr>
              <a:t>→</a:t>
            </a:r>
            <a:r>
              <a:rPr lang="en-US" sz="2400" dirty="0">
                <a:cs typeface="Arial" charset="0"/>
              </a:rPr>
              <a:t> power </a:t>
            </a:r>
            <a:r>
              <a:rPr lang="el-GR" sz="2400" dirty="0">
                <a:cs typeface="Arial" charset="0"/>
              </a:rPr>
              <a:t>↑</a:t>
            </a:r>
            <a:endParaRPr lang="en-US" sz="2400" dirty="0">
              <a:cs typeface="Arial" charset="0"/>
            </a:endParaRPr>
          </a:p>
          <a:p>
            <a:pPr>
              <a:spcBef>
                <a:spcPts val="0"/>
              </a:spcBef>
              <a:spcAft>
                <a:spcPts val="1800"/>
              </a:spcAft>
              <a:buClr>
                <a:schemeClr val="tx1"/>
              </a:buClr>
              <a:buSzPct val="100000"/>
              <a:buFont typeface="Wingdings" pitchFamily="2" charset="2"/>
              <a:buChar char="§"/>
            </a:pPr>
            <a:r>
              <a:rPr lang="en-US" sz="2400" b="1" dirty="0">
                <a:cs typeface="Arial" charset="0"/>
              </a:rPr>
              <a:t>One-tailed vs. two-tailed tests</a:t>
            </a:r>
          </a:p>
          <a:p>
            <a:pPr lvl="1">
              <a:spcBef>
                <a:spcPts val="0"/>
              </a:spcBef>
              <a:spcAft>
                <a:spcPts val="1800"/>
              </a:spcAft>
              <a:buClr>
                <a:schemeClr val="tx1"/>
              </a:buClr>
              <a:buSzPct val="100000"/>
              <a:buFont typeface="Arial" pitchFamily="34" charset="0"/>
              <a:buChar char="•"/>
            </a:pPr>
            <a:r>
              <a:rPr lang="en-US" sz="2400" dirty="0">
                <a:cs typeface="Arial" charset="0"/>
              </a:rPr>
              <a:t>Power </a:t>
            </a:r>
            <a:r>
              <a:rPr lang="en-US" sz="2400" dirty="0" smtClean="0">
                <a:cs typeface="Arial" charset="0"/>
              </a:rPr>
              <a:t>greater </a:t>
            </a:r>
            <a:r>
              <a:rPr lang="en-US" sz="2400" dirty="0">
                <a:cs typeface="Arial" charset="0"/>
              </a:rPr>
              <a:t>in one-tailed tests than in comparable two-tailed tests</a:t>
            </a:r>
          </a:p>
          <a:p>
            <a:pPr lvl="1">
              <a:spcBef>
                <a:spcPts val="0"/>
              </a:spcBef>
              <a:spcAft>
                <a:spcPts val="1800"/>
              </a:spcAft>
              <a:buClr>
                <a:schemeClr val="tx1"/>
              </a:buClr>
              <a:buSzPct val="100000"/>
              <a:buFont typeface="Wingdings" pitchFamily="2" charset="2"/>
              <a:buChar char="§"/>
            </a:pPr>
            <a:endParaRPr lang="el-GR" sz="2400" dirty="0">
              <a:cs typeface="Arial" charset="0"/>
            </a:endParaRPr>
          </a:p>
        </p:txBody>
      </p:sp>
    </p:spTree>
    <p:extLst>
      <p:ext uri="{BB962C8B-B14F-4D97-AF65-F5344CB8AC3E}">
        <p14:creationId xmlns:p14="http://schemas.microsoft.com/office/powerpoint/2010/main" val="16362338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ltLang="en-US" b="1" dirty="0" smtClean="0"/>
              <a:t>Approach for Testing Statistical Hypotheses</a:t>
            </a:r>
          </a:p>
        </p:txBody>
      </p:sp>
      <p:sp>
        <p:nvSpPr>
          <p:cNvPr id="20482" name="Rectangle 3"/>
          <p:cNvSpPr>
            <a:spLocks noGrp="1" noChangeArrowheads="1"/>
          </p:cNvSpPr>
          <p:nvPr>
            <p:ph type="body" idx="1"/>
          </p:nvPr>
        </p:nvSpPr>
        <p:spPr>
          <a:xfrm>
            <a:off x="304800" y="914400"/>
            <a:ext cx="8534400" cy="4983163"/>
          </a:xfrm>
        </p:spPr>
        <p:txBody>
          <a:bodyPr/>
          <a:lstStyle/>
          <a:p>
            <a:pPr marL="457200" indent="-457200">
              <a:spcBef>
                <a:spcPts val="0"/>
              </a:spcBef>
              <a:spcAft>
                <a:spcPts val="2400"/>
              </a:spcAft>
              <a:buSzPct val="100000"/>
              <a:buFont typeface="+mj-lt"/>
              <a:buAutoNum type="arabicParenR"/>
            </a:pPr>
            <a:r>
              <a:rPr lang="en-US" altLang="en-US" sz="2400" b="1" dirty="0" smtClean="0"/>
              <a:t>State objective of the test.</a:t>
            </a:r>
          </a:p>
          <a:p>
            <a:pPr marL="457200" indent="-457200">
              <a:spcBef>
                <a:spcPts val="0"/>
              </a:spcBef>
              <a:spcAft>
                <a:spcPts val="2400"/>
              </a:spcAft>
              <a:buSzPct val="100000"/>
              <a:buFont typeface="+mj-lt"/>
              <a:buAutoNum type="arabicParenR"/>
            </a:pPr>
            <a:r>
              <a:rPr lang="en-US" altLang="en-US" sz="2400" b="1" dirty="0" smtClean="0"/>
              <a:t>State statistical null and alternative hypotheses.</a:t>
            </a:r>
            <a:endParaRPr lang="en-US" altLang="en-US" sz="2400" b="1" dirty="0"/>
          </a:p>
          <a:p>
            <a:pPr marL="457200" indent="-457200">
              <a:spcBef>
                <a:spcPts val="0"/>
              </a:spcBef>
              <a:spcAft>
                <a:spcPts val="2400"/>
              </a:spcAft>
              <a:buSzPct val="100000"/>
              <a:buFont typeface="+mj-lt"/>
              <a:buAutoNum type="arabicParenR"/>
            </a:pPr>
            <a:r>
              <a:rPr lang="en-US" altLang="en-US" sz="2400" b="1" dirty="0" smtClean="0"/>
              <a:t>State significance level and assumptions.</a:t>
            </a:r>
          </a:p>
          <a:p>
            <a:pPr marL="457200" indent="-457200">
              <a:spcBef>
                <a:spcPts val="0"/>
              </a:spcBef>
              <a:spcAft>
                <a:spcPts val="2400"/>
              </a:spcAft>
              <a:buSzPct val="100000"/>
              <a:buFont typeface="+mj-lt"/>
              <a:buAutoNum type="arabicParenR"/>
            </a:pPr>
            <a:r>
              <a:rPr lang="en-US" altLang="en-US" sz="2400" b="1" dirty="0" smtClean="0"/>
              <a:t>Select appropriate test statistic.</a:t>
            </a:r>
          </a:p>
          <a:p>
            <a:pPr marL="457200" indent="-457200">
              <a:spcBef>
                <a:spcPts val="0"/>
              </a:spcBef>
              <a:spcAft>
                <a:spcPts val="2400"/>
              </a:spcAft>
              <a:buSzPct val="100000"/>
              <a:buFont typeface="+mj-lt"/>
              <a:buAutoNum type="arabicParenR"/>
            </a:pPr>
            <a:r>
              <a:rPr lang="en-US" altLang="en-US" sz="2400" b="1" dirty="0" smtClean="0"/>
              <a:t>Find rejection region of sampling distribution.</a:t>
            </a:r>
            <a:endParaRPr lang="en-US" altLang="en-US" sz="2400" dirty="0"/>
          </a:p>
          <a:p>
            <a:pPr marL="457200" indent="-457200">
              <a:spcBef>
                <a:spcPts val="0"/>
              </a:spcBef>
              <a:spcAft>
                <a:spcPts val="2400"/>
              </a:spcAft>
              <a:buSzPct val="100000"/>
              <a:buFont typeface="+mj-lt"/>
              <a:buAutoNum type="arabicParenR"/>
            </a:pPr>
            <a:r>
              <a:rPr lang="en-US" altLang="en-US" sz="2400" b="1" dirty="0" smtClean="0"/>
              <a:t>Collect sample data, check assumptions, calculate test statistic.</a:t>
            </a:r>
          </a:p>
          <a:p>
            <a:pPr marL="457200" indent="-457200">
              <a:spcBef>
                <a:spcPts val="0"/>
              </a:spcBef>
              <a:spcAft>
                <a:spcPts val="2400"/>
              </a:spcAft>
              <a:buSzPct val="100000"/>
              <a:buFont typeface="+mj-lt"/>
              <a:buAutoNum type="arabicParenR"/>
            </a:pPr>
            <a:r>
              <a:rPr lang="en-US" altLang="en-US" sz="2400" b="1" dirty="0" smtClean="0"/>
              <a:t>Make a decision and state conclusion.</a:t>
            </a:r>
          </a:p>
        </p:txBody>
      </p:sp>
    </p:spTree>
    <p:extLst>
      <p:ext uri="{BB962C8B-B14F-4D97-AF65-F5344CB8AC3E}">
        <p14:creationId xmlns:p14="http://schemas.microsoft.com/office/powerpoint/2010/main" val="27132812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b="1" dirty="0" smtClean="0"/>
              <a:t>Parameter or Statistic?</a:t>
            </a:r>
          </a:p>
        </p:txBody>
      </p:sp>
      <p:sp>
        <p:nvSpPr>
          <p:cNvPr id="11267" name="Rectangle 3"/>
          <p:cNvSpPr>
            <a:spLocks noGrp="1" noChangeArrowheads="1"/>
          </p:cNvSpPr>
          <p:nvPr>
            <p:ph type="body" idx="1"/>
          </p:nvPr>
        </p:nvSpPr>
        <p:spPr>
          <a:xfrm>
            <a:off x="457200" y="914400"/>
            <a:ext cx="7772400" cy="4495800"/>
          </a:xfrm>
        </p:spPr>
        <p:txBody>
          <a:bodyPr/>
          <a:lstStyle/>
          <a:p>
            <a:pPr marL="0" indent="0" eaLnBrk="1" hangingPunct="1">
              <a:spcBef>
                <a:spcPts val="0"/>
              </a:spcBef>
              <a:spcAft>
                <a:spcPts val="1800"/>
              </a:spcAft>
              <a:buNone/>
            </a:pPr>
            <a:r>
              <a:rPr lang="en-US" altLang="en-US" sz="2400" b="1" u="sng" dirty="0" smtClean="0"/>
              <a:t>Example 1</a:t>
            </a:r>
            <a:r>
              <a:rPr lang="en-US" altLang="en-US" sz="2400" b="1" dirty="0" smtClean="0"/>
              <a:t>:</a:t>
            </a:r>
          </a:p>
          <a:p>
            <a:pPr>
              <a:spcBef>
                <a:spcPts val="0"/>
              </a:spcBef>
              <a:spcAft>
                <a:spcPts val="1800"/>
              </a:spcAft>
              <a:buClr>
                <a:schemeClr val="tx1"/>
              </a:buClr>
              <a:buSzPct val="85000"/>
              <a:defRPr/>
            </a:pPr>
            <a:r>
              <a:rPr lang="en-US" sz="2400" b="1" dirty="0" smtClean="0"/>
              <a:t>Average weight of product produced by an establishment in a month</a:t>
            </a:r>
          </a:p>
          <a:p>
            <a:pPr>
              <a:spcBef>
                <a:spcPts val="0"/>
              </a:spcBef>
              <a:spcAft>
                <a:spcPts val="1800"/>
              </a:spcAft>
              <a:buClr>
                <a:schemeClr val="tx1"/>
              </a:buClr>
              <a:buSzPct val="85000"/>
              <a:defRPr/>
            </a:pPr>
            <a:r>
              <a:rPr lang="en-US" sz="2400" b="1" dirty="0" smtClean="0"/>
              <a:t>Average weight of 500 product units from that month’s production</a:t>
            </a:r>
          </a:p>
          <a:p>
            <a:pPr marL="0" indent="0">
              <a:spcBef>
                <a:spcPts val="0"/>
              </a:spcBef>
              <a:spcAft>
                <a:spcPts val="1800"/>
              </a:spcAft>
              <a:buClr>
                <a:schemeClr val="tx1"/>
              </a:buClr>
              <a:buSzPct val="85000"/>
              <a:buNone/>
              <a:defRPr/>
            </a:pPr>
            <a:endParaRPr lang="en-US" altLang="en-US" sz="2400" b="1" u="sng" dirty="0" smtClean="0"/>
          </a:p>
          <a:p>
            <a:pPr marL="0" indent="0">
              <a:spcBef>
                <a:spcPts val="0"/>
              </a:spcBef>
              <a:spcAft>
                <a:spcPts val="1800"/>
              </a:spcAft>
              <a:buClr>
                <a:schemeClr val="tx1"/>
              </a:buClr>
              <a:buSzPct val="85000"/>
              <a:buNone/>
              <a:defRPr/>
            </a:pPr>
            <a:r>
              <a:rPr lang="en-US" altLang="en-US" sz="2400" b="1" u="sng" dirty="0" smtClean="0"/>
              <a:t>Example 2</a:t>
            </a:r>
            <a:r>
              <a:rPr lang="en-US" altLang="en-US" sz="2400" b="1" dirty="0" smtClean="0"/>
              <a:t>:</a:t>
            </a:r>
            <a:endParaRPr lang="en-US" sz="2400" b="1" dirty="0" smtClean="0"/>
          </a:p>
          <a:p>
            <a:pPr>
              <a:spcBef>
                <a:spcPts val="0"/>
              </a:spcBef>
              <a:spcAft>
                <a:spcPts val="1800"/>
              </a:spcAft>
              <a:buClr>
                <a:schemeClr val="tx1"/>
              </a:buClr>
              <a:buSzPct val="85000"/>
              <a:defRPr/>
            </a:pPr>
            <a:r>
              <a:rPr lang="en-US" sz="2400" b="1" dirty="0" smtClean="0"/>
              <a:t>Average weekly income for 450 college students</a:t>
            </a:r>
          </a:p>
          <a:p>
            <a:pPr>
              <a:spcBef>
                <a:spcPts val="0"/>
              </a:spcBef>
              <a:spcAft>
                <a:spcPts val="1800"/>
              </a:spcAft>
              <a:buClr>
                <a:schemeClr val="tx1"/>
              </a:buClr>
              <a:buSzPct val="85000"/>
              <a:defRPr/>
            </a:pPr>
            <a:r>
              <a:rPr lang="en-US" sz="2400" b="1" dirty="0" smtClean="0"/>
              <a:t>Average weekly income for all students	</a:t>
            </a:r>
            <a:r>
              <a:rPr lang="en-US" b="1" dirty="0" smtClean="0">
                <a:effectLst>
                  <a:outerShdw blurRad="38100" dist="38100" dir="2700000" algn="tl">
                    <a:srgbClr val="000000"/>
                  </a:outerShdw>
                </a:effectLst>
                <a:latin typeface="Tahoma" pitchFamily="34" charset="0"/>
              </a:rPr>
              <a:t>	</a:t>
            </a:r>
          </a:p>
          <a:p>
            <a:pPr>
              <a:spcBef>
                <a:spcPts val="0"/>
              </a:spcBef>
              <a:spcAft>
                <a:spcPts val="1800"/>
              </a:spcAft>
              <a:buClr>
                <a:schemeClr val="tx1"/>
              </a:buClr>
              <a:buSzPct val="85000"/>
              <a:buFont typeface="Wingdings" pitchFamily="2" charset="2"/>
              <a:buChar char="q"/>
              <a:defRPr/>
            </a:pPr>
            <a:endParaRPr lang="en-US" altLang="en-US" dirty="0"/>
          </a:p>
          <a:p>
            <a:pPr>
              <a:spcBef>
                <a:spcPts val="0"/>
              </a:spcBef>
              <a:spcAft>
                <a:spcPts val="1800"/>
              </a:spcAft>
              <a:buClr>
                <a:schemeClr val="tx1"/>
              </a:buClr>
              <a:buSzPct val="85000"/>
              <a:buFont typeface="Wingdings" pitchFamily="2" charset="2"/>
              <a:buChar char="q"/>
              <a:defRPr/>
            </a:pPr>
            <a:endParaRPr lang="en-US" dirty="0">
              <a:latin typeface="Tahoma" pitchFamily="34" charset="0"/>
            </a:endParaRPr>
          </a:p>
          <a:p>
            <a:pPr eaLnBrk="1" hangingPunct="1">
              <a:spcBef>
                <a:spcPts val="0"/>
              </a:spcBef>
              <a:spcAft>
                <a:spcPts val="1800"/>
              </a:spcAft>
            </a:pPr>
            <a:endParaRPr lang="en-US" altLang="en-US" dirty="0" smtClean="0"/>
          </a:p>
        </p:txBody>
      </p:sp>
    </p:spTree>
    <p:extLst>
      <p:ext uri="{BB962C8B-B14F-4D97-AF65-F5344CB8AC3E}">
        <p14:creationId xmlns:p14="http://schemas.microsoft.com/office/powerpoint/2010/main" val="19866615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p:txBody>
          <a:bodyPr/>
          <a:lstStyle/>
          <a:p>
            <a:fld id="{280A7D3A-4323-4500-B04F-665EEDD00ACA}" type="slidenum">
              <a:rPr lang="en-US" altLang="en-US"/>
              <a:pPr/>
              <a:t>70</a:t>
            </a:fld>
            <a:endParaRPr lang="en-US" altLang="en-US"/>
          </a:p>
        </p:txBody>
      </p:sp>
      <p:sp>
        <p:nvSpPr>
          <p:cNvPr id="13314" name="Rectangle 2"/>
          <p:cNvSpPr>
            <a:spLocks noGrp="1" noChangeArrowheads="1"/>
          </p:cNvSpPr>
          <p:nvPr>
            <p:ph type="title"/>
          </p:nvPr>
        </p:nvSpPr>
        <p:spPr/>
        <p:txBody>
          <a:bodyPr/>
          <a:lstStyle/>
          <a:p>
            <a:r>
              <a:rPr lang="en-US" altLang="en-US" b="1" dirty="0" smtClean="0"/>
              <a:t>Making A Decision</a:t>
            </a:r>
            <a:endParaRPr lang="en-US" altLang="en-US" b="1" dirty="0"/>
          </a:p>
        </p:txBody>
      </p:sp>
      <p:sp>
        <p:nvSpPr>
          <p:cNvPr id="13315" name="Rectangle 3"/>
          <p:cNvSpPr>
            <a:spLocks noGrp="1" noChangeArrowheads="1"/>
          </p:cNvSpPr>
          <p:nvPr>
            <p:ph type="body" idx="1"/>
          </p:nvPr>
        </p:nvSpPr>
        <p:spPr>
          <a:xfrm>
            <a:off x="4724400" y="990600"/>
            <a:ext cx="4267200" cy="5105400"/>
          </a:xfrm>
        </p:spPr>
        <p:txBody>
          <a:bodyPr/>
          <a:lstStyle/>
          <a:p>
            <a:pPr marL="284163" indent="-284163">
              <a:spcBef>
                <a:spcPts val="0"/>
              </a:spcBef>
              <a:spcAft>
                <a:spcPts val="1800"/>
              </a:spcAft>
              <a:buSzPct val="100000"/>
            </a:pPr>
            <a:r>
              <a:rPr lang="en-US" altLang="en-US" sz="2200" b="1" dirty="0"/>
              <a:t>Compare obtained value of test statistic with critical value or compare obtained p-value with pre-selected alpha value.</a:t>
            </a:r>
          </a:p>
          <a:p>
            <a:pPr marL="284163" lvl="1" indent="-284163">
              <a:spcBef>
                <a:spcPts val="0"/>
              </a:spcBef>
              <a:spcAft>
                <a:spcPts val="1800"/>
              </a:spcAft>
              <a:buSzPct val="100000"/>
              <a:buFont typeface="Wingdings" panose="05000000000000000000" pitchFamily="2" charset="2"/>
              <a:buChar char="§"/>
            </a:pPr>
            <a:r>
              <a:rPr lang="en-US" altLang="en-US" sz="2200" b="1" dirty="0"/>
              <a:t>If obtained value of test statistic is </a:t>
            </a:r>
            <a:r>
              <a:rPr lang="en-US" altLang="en-US" sz="2200" b="1" dirty="0" smtClean="0"/>
              <a:t>in rejection region, </a:t>
            </a:r>
            <a:r>
              <a:rPr lang="en-US" altLang="en-US" sz="2200" b="1" u="sng" dirty="0"/>
              <a:t>reject null hypothesis</a:t>
            </a:r>
            <a:r>
              <a:rPr lang="en-US" altLang="en-US" sz="2200" b="1" dirty="0"/>
              <a:t>. </a:t>
            </a:r>
          </a:p>
          <a:p>
            <a:pPr marL="284163" lvl="1" indent="-284163">
              <a:spcBef>
                <a:spcPts val="0"/>
              </a:spcBef>
              <a:spcAft>
                <a:spcPts val="1800"/>
              </a:spcAft>
              <a:buSzPct val="100000"/>
              <a:buFont typeface="Wingdings" panose="05000000000000000000" pitchFamily="2" charset="2"/>
              <a:buChar char="§"/>
            </a:pPr>
            <a:r>
              <a:rPr lang="en-US" altLang="en-US" sz="2200" b="1" dirty="0"/>
              <a:t>If obtained value is </a:t>
            </a:r>
            <a:r>
              <a:rPr lang="en-US" altLang="en-US" sz="2200" b="1" dirty="0" smtClean="0"/>
              <a:t>not in rejection region, </a:t>
            </a:r>
            <a:r>
              <a:rPr lang="en-US" altLang="en-US" sz="2200" b="1" dirty="0"/>
              <a:t>c</a:t>
            </a:r>
            <a:r>
              <a:rPr lang="en-US" altLang="en-US" sz="2200" b="1" dirty="0" smtClean="0"/>
              <a:t>onclude </a:t>
            </a:r>
            <a:r>
              <a:rPr lang="en-US" altLang="en-US" sz="2200" b="1" dirty="0"/>
              <a:t>that </a:t>
            </a:r>
            <a:r>
              <a:rPr lang="en-US" altLang="en-US" sz="2200" b="1" dirty="0" smtClean="0"/>
              <a:t>evidence </a:t>
            </a:r>
            <a:r>
              <a:rPr lang="en-US" altLang="en-US" sz="2200" b="1" dirty="0"/>
              <a:t>from </a:t>
            </a:r>
            <a:r>
              <a:rPr lang="en-US" altLang="en-US" sz="2200" b="1" dirty="0" smtClean="0"/>
              <a:t>sample </a:t>
            </a:r>
            <a:r>
              <a:rPr lang="en-US" altLang="en-US" sz="2200" b="1" dirty="0"/>
              <a:t>is not sufficient, and </a:t>
            </a:r>
            <a:r>
              <a:rPr lang="en-US" altLang="en-US" sz="2200" b="1" dirty="0" smtClean="0"/>
              <a:t>decision </a:t>
            </a:r>
            <a:r>
              <a:rPr lang="en-US" altLang="en-US" sz="2200" b="1" dirty="0"/>
              <a:t>is </a:t>
            </a:r>
            <a:r>
              <a:rPr lang="en-US" altLang="en-US" sz="2200" b="1" u="sng" dirty="0"/>
              <a:t>fail to reject </a:t>
            </a:r>
            <a:r>
              <a:rPr lang="en-US" altLang="en-US" sz="2200" b="1" u="sng" dirty="0" smtClean="0"/>
              <a:t>null </a:t>
            </a:r>
            <a:r>
              <a:rPr lang="en-US" altLang="en-US" sz="2200" b="1" u="sng" dirty="0"/>
              <a:t>hypothesis</a:t>
            </a:r>
            <a:r>
              <a:rPr lang="en-US" altLang="en-US" sz="2200" b="1" dirty="0"/>
              <a:t>. </a:t>
            </a:r>
          </a:p>
        </p:txBody>
      </p:sp>
      <p:pic>
        <p:nvPicPr>
          <p:cNvPr id="2" name="Picture 1"/>
          <p:cNvPicPr>
            <a:picLocks noChangeAspect="1"/>
          </p:cNvPicPr>
          <p:nvPr/>
        </p:nvPicPr>
        <p:blipFill>
          <a:blip r:embed="rId2"/>
          <a:stretch>
            <a:fillRect/>
          </a:stretch>
        </p:blipFill>
        <p:spPr>
          <a:xfrm>
            <a:off x="157735" y="838200"/>
            <a:ext cx="4438650" cy="28638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 y="3863578"/>
            <a:ext cx="5001208" cy="2743200"/>
          </a:xfrm>
          <a:prstGeom prst="rect">
            <a:avLst/>
          </a:prstGeom>
        </p:spPr>
      </p:pic>
    </p:spTree>
    <p:extLst>
      <p:ext uri="{BB962C8B-B14F-4D97-AF65-F5344CB8AC3E}">
        <p14:creationId xmlns:p14="http://schemas.microsoft.com/office/powerpoint/2010/main" val="25155812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t>Adjusting for Multiple Comparisons</a:t>
            </a:r>
            <a:endParaRPr lang="en-US" dirty="0"/>
          </a:p>
        </p:txBody>
      </p:sp>
      <p:sp>
        <p:nvSpPr>
          <p:cNvPr id="4" name="Rectangle 3"/>
          <p:cNvSpPr>
            <a:spLocks noGrp="1" noChangeArrowheads="1"/>
          </p:cNvSpPr>
          <p:nvPr>
            <p:ph idx="1"/>
          </p:nvPr>
        </p:nvSpPr>
        <p:spPr/>
        <p:txBody>
          <a:bodyPr/>
          <a:lstStyle/>
          <a:p>
            <a:pPr>
              <a:spcBef>
                <a:spcPts val="0"/>
              </a:spcBef>
              <a:spcAft>
                <a:spcPts val="1800"/>
              </a:spcAft>
            </a:pPr>
            <a:r>
              <a:rPr lang="en-US" altLang="en-US" sz="2400" b="1" dirty="0" smtClean="0"/>
              <a:t>Multiple </a:t>
            </a:r>
            <a:r>
              <a:rPr lang="en-US" altLang="en-US" sz="2400" b="1" dirty="0"/>
              <a:t>comparisons can increase </a:t>
            </a:r>
            <a:r>
              <a:rPr lang="en-US" altLang="en-US" sz="2400" b="1" dirty="0" smtClean="0"/>
              <a:t>alpha (probability </a:t>
            </a:r>
            <a:r>
              <a:rPr lang="en-US" altLang="en-US" sz="2400" b="1" dirty="0"/>
              <a:t>of a Type I </a:t>
            </a:r>
            <a:r>
              <a:rPr lang="en-US" altLang="en-US" sz="2400" b="1" dirty="0" smtClean="0"/>
              <a:t>error). </a:t>
            </a:r>
            <a:endParaRPr lang="en-US" altLang="en-US" sz="2400" b="1" dirty="0"/>
          </a:p>
          <a:p>
            <a:pPr>
              <a:spcBef>
                <a:spcPts val="0"/>
              </a:spcBef>
              <a:spcAft>
                <a:spcPts val="1800"/>
              </a:spcAft>
            </a:pPr>
            <a:r>
              <a:rPr lang="en-US" altLang="en-US" sz="2400" b="1" dirty="0"/>
              <a:t>P</a:t>
            </a:r>
            <a:r>
              <a:rPr lang="en-US" altLang="en-US" sz="2400" b="1" dirty="0" smtClean="0"/>
              <a:t>robability </a:t>
            </a:r>
            <a:r>
              <a:rPr lang="en-US" altLang="en-US" sz="2400" b="1" dirty="0"/>
              <a:t>of a Type I error escalates </a:t>
            </a:r>
            <a:r>
              <a:rPr lang="en-US" altLang="en-US" sz="2400" b="1" dirty="0" smtClean="0"/>
              <a:t>with </a:t>
            </a:r>
            <a:r>
              <a:rPr lang="en-US" altLang="en-US" sz="2400" b="1" dirty="0"/>
              <a:t>number of comparisons made in the study. </a:t>
            </a:r>
            <a:endParaRPr lang="en-US" altLang="en-US" sz="2400" b="1" dirty="0" smtClean="0"/>
          </a:p>
          <a:p>
            <a:pPr>
              <a:spcBef>
                <a:spcPts val="0"/>
              </a:spcBef>
              <a:spcAft>
                <a:spcPts val="1800"/>
              </a:spcAft>
            </a:pPr>
            <a:r>
              <a:rPr lang="en-US" altLang="en-US" sz="2400" b="1" dirty="0"/>
              <a:t>E</a:t>
            </a:r>
            <a:r>
              <a:rPr lang="en-US" altLang="en-US" sz="2400" b="1" dirty="0" smtClean="0"/>
              <a:t>xperiment-wise </a:t>
            </a:r>
            <a:r>
              <a:rPr lang="en-US" altLang="en-US" sz="2400" b="1" dirty="0"/>
              <a:t>alpha is computed as: 1-(</a:t>
            </a:r>
            <a:r>
              <a:rPr lang="en-US" altLang="en-US" sz="2400" b="1" dirty="0" smtClean="0"/>
              <a:t>1-alpha)n</a:t>
            </a:r>
          </a:p>
          <a:p>
            <a:pPr>
              <a:spcBef>
                <a:spcPts val="0"/>
              </a:spcBef>
              <a:spcAft>
                <a:spcPts val="1800"/>
              </a:spcAft>
            </a:pPr>
            <a:r>
              <a:rPr lang="en-US" altLang="en-US" sz="2400" b="1" dirty="0" err="1" smtClean="0"/>
              <a:t>Bonferoni</a:t>
            </a:r>
            <a:r>
              <a:rPr lang="en-US" altLang="en-US" sz="2400" b="1" dirty="0" smtClean="0"/>
              <a:t>-type </a:t>
            </a:r>
            <a:r>
              <a:rPr lang="en-US" altLang="en-US" sz="2400" b="1" dirty="0"/>
              <a:t>procedure </a:t>
            </a:r>
            <a:endParaRPr lang="en-US" altLang="en-US" sz="2400" b="1" dirty="0" smtClean="0"/>
          </a:p>
          <a:p>
            <a:pPr marL="576263" lvl="1" indent="-228600">
              <a:spcBef>
                <a:spcPts val="0"/>
              </a:spcBef>
              <a:spcAft>
                <a:spcPts val="1800"/>
              </a:spcAft>
            </a:pPr>
            <a:r>
              <a:rPr lang="en-US" altLang="en-US" sz="2400" dirty="0" smtClean="0"/>
              <a:t>Can be used to guard against alpha inflation</a:t>
            </a:r>
          </a:p>
          <a:p>
            <a:pPr marL="576263" lvl="1" indent="-228600">
              <a:spcBef>
                <a:spcPts val="0"/>
              </a:spcBef>
              <a:spcAft>
                <a:spcPts val="1800"/>
              </a:spcAft>
            </a:pPr>
            <a:r>
              <a:rPr lang="en-US" altLang="en-US" sz="2400" dirty="0" smtClean="0"/>
              <a:t>Splits </a:t>
            </a:r>
            <a:r>
              <a:rPr lang="en-US" altLang="en-US" sz="2400" dirty="0"/>
              <a:t>alpha by the number of </a:t>
            </a:r>
            <a:r>
              <a:rPr lang="en-US" altLang="en-US" sz="2400" dirty="0" smtClean="0"/>
              <a:t>comparisons</a:t>
            </a:r>
            <a:endParaRPr lang="en-US" altLang="en-US" sz="2400" dirty="0"/>
          </a:p>
          <a:p>
            <a:pPr>
              <a:spcBef>
                <a:spcPts val="0"/>
              </a:spcBef>
              <a:spcAft>
                <a:spcPts val="1800"/>
              </a:spcAft>
            </a:pPr>
            <a:r>
              <a:rPr lang="en-US" altLang="en-US" sz="2400" b="1" dirty="0"/>
              <a:t>R</a:t>
            </a:r>
            <a:r>
              <a:rPr lang="en-US" altLang="en-US" sz="2400" b="1" dirty="0" smtClean="0"/>
              <a:t>educing </a:t>
            </a:r>
            <a:r>
              <a:rPr lang="en-US" altLang="en-US" sz="2400" b="1" dirty="0"/>
              <a:t>alpha </a:t>
            </a:r>
            <a:r>
              <a:rPr lang="en-US" altLang="en-US" sz="2400" b="1" dirty="0" smtClean="0"/>
              <a:t>inflates beta</a:t>
            </a:r>
            <a:endParaRPr lang="en-US" altLang="en-US" sz="2400" b="1" dirty="0"/>
          </a:p>
          <a:p>
            <a:pPr>
              <a:spcBef>
                <a:spcPts val="0"/>
              </a:spcBef>
              <a:spcAft>
                <a:spcPts val="1800"/>
              </a:spcAft>
            </a:pPr>
            <a:endParaRPr lang="en-US" altLang="en-US" sz="2400" b="1" dirty="0"/>
          </a:p>
          <a:p>
            <a:pPr>
              <a:spcBef>
                <a:spcPts val="0"/>
              </a:spcBef>
              <a:spcAft>
                <a:spcPts val="1800"/>
              </a:spcAft>
            </a:pPr>
            <a:endParaRPr lang="en-US" altLang="en-US" sz="2400" b="1" dirty="0"/>
          </a:p>
        </p:txBody>
      </p:sp>
    </p:spTree>
    <p:extLst>
      <p:ext uri="{BB962C8B-B14F-4D97-AF65-F5344CB8AC3E}">
        <p14:creationId xmlns:p14="http://schemas.microsoft.com/office/powerpoint/2010/main" val="24162118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 Example</a:t>
            </a:r>
            <a:endParaRPr lang="en-US" b="1" dirty="0"/>
          </a:p>
        </p:txBody>
      </p:sp>
      <p:graphicFrame>
        <p:nvGraphicFramePr>
          <p:cNvPr id="4" name="Content Placeholder 3"/>
          <p:cNvGraphicFramePr>
            <a:graphicFrameLocks noGrp="1"/>
          </p:cNvGraphicFramePr>
          <p:nvPr>
            <p:ph idx="1"/>
            <p:extLst/>
          </p:nvPr>
        </p:nvGraphicFramePr>
        <p:xfrm>
          <a:off x="1" y="685799"/>
          <a:ext cx="2743200" cy="6172199"/>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198636873"/>
                    </a:ext>
                  </a:extLst>
                </a:gridCol>
                <a:gridCol w="914400">
                  <a:extLst>
                    <a:ext uri="{9D8B030D-6E8A-4147-A177-3AD203B41FA5}">
                      <a16:colId xmlns:a16="http://schemas.microsoft.com/office/drawing/2014/main" val="2753475010"/>
                    </a:ext>
                  </a:extLst>
                </a:gridCol>
                <a:gridCol w="914400">
                  <a:extLst>
                    <a:ext uri="{9D8B030D-6E8A-4147-A177-3AD203B41FA5}">
                      <a16:colId xmlns:a16="http://schemas.microsoft.com/office/drawing/2014/main" val="2887693460"/>
                    </a:ext>
                  </a:extLst>
                </a:gridCol>
              </a:tblGrid>
              <a:tr h="561109">
                <a:tc>
                  <a:txBody>
                    <a:bodyPr/>
                    <a:lstStyle/>
                    <a:p>
                      <a:pPr algn="ctr"/>
                      <a:r>
                        <a:rPr lang="en-US" sz="2400" dirty="0" smtClean="0"/>
                        <a:t>Unit</a:t>
                      </a:r>
                      <a:endParaRPr lang="en-US" sz="2400" dirty="0"/>
                    </a:p>
                  </a:txBody>
                  <a:tcPr/>
                </a:tc>
                <a:tc>
                  <a:txBody>
                    <a:bodyPr/>
                    <a:lstStyle/>
                    <a:p>
                      <a:pPr algn="ctr"/>
                      <a:r>
                        <a:rPr lang="en-US" sz="2400" dirty="0" smtClean="0"/>
                        <a:t>A</a:t>
                      </a:r>
                      <a:endParaRPr lang="en-US" sz="2400" dirty="0"/>
                    </a:p>
                  </a:txBody>
                  <a:tcPr/>
                </a:tc>
                <a:tc>
                  <a:txBody>
                    <a:bodyPr/>
                    <a:lstStyle/>
                    <a:p>
                      <a:pPr algn="ctr"/>
                      <a:r>
                        <a:rPr lang="en-US" sz="2400" dirty="0" smtClean="0"/>
                        <a:t> B</a:t>
                      </a:r>
                      <a:endParaRPr lang="en-US" sz="2400" dirty="0"/>
                    </a:p>
                  </a:txBody>
                  <a:tcPr/>
                </a:tc>
                <a:extLst>
                  <a:ext uri="{0D108BD9-81ED-4DB2-BD59-A6C34878D82A}">
                    <a16:rowId xmlns:a16="http://schemas.microsoft.com/office/drawing/2014/main" val="4043238803"/>
                  </a:ext>
                </a:extLst>
              </a:tr>
              <a:tr h="561109">
                <a:tc>
                  <a:txBody>
                    <a:bodyPr/>
                    <a:lstStyle/>
                    <a:p>
                      <a:pPr algn="ctr"/>
                      <a:r>
                        <a:rPr lang="en-US" sz="2400" dirty="0" smtClean="0"/>
                        <a:t>1</a:t>
                      </a:r>
                      <a:endParaRPr lang="en-US" sz="2400" dirty="0"/>
                    </a:p>
                  </a:txBody>
                  <a:tcPr/>
                </a:tc>
                <a:tc>
                  <a:txBody>
                    <a:bodyPr/>
                    <a:lstStyle/>
                    <a:p>
                      <a:pPr algn="ctr"/>
                      <a:r>
                        <a:rPr lang="en-US" sz="2400" dirty="0" smtClean="0"/>
                        <a:t>50</a:t>
                      </a:r>
                      <a:endParaRPr lang="en-US" sz="2400" dirty="0"/>
                    </a:p>
                  </a:txBody>
                  <a:tcPr/>
                </a:tc>
                <a:tc>
                  <a:txBody>
                    <a:bodyPr/>
                    <a:lstStyle/>
                    <a:p>
                      <a:pPr algn="ctr"/>
                      <a:r>
                        <a:rPr lang="en-US" sz="2400" dirty="0" smtClean="0"/>
                        <a:t>53</a:t>
                      </a:r>
                      <a:endParaRPr lang="en-US" sz="2400" dirty="0"/>
                    </a:p>
                  </a:txBody>
                  <a:tcPr/>
                </a:tc>
                <a:extLst>
                  <a:ext uri="{0D108BD9-81ED-4DB2-BD59-A6C34878D82A}">
                    <a16:rowId xmlns:a16="http://schemas.microsoft.com/office/drawing/2014/main" val="3841348774"/>
                  </a:ext>
                </a:extLst>
              </a:tr>
              <a:tr h="561109">
                <a:tc>
                  <a:txBody>
                    <a:bodyPr/>
                    <a:lstStyle/>
                    <a:p>
                      <a:pPr algn="ctr"/>
                      <a:r>
                        <a:rPr lang="en-US" sz="2400" dirty="0" smtClean="0"/>
                        <a:t>2</a:t>
                      </a:r>
                      <a:endParaRPr lang="en-US" sz="2400" dirty="0"/>
                    </a:p>
                  </a:txBody>
                  <a:tcPr/>
                </a:tc>
                <a:tc>
                  <a:txBody>
                    <a:bodyPr/>
                    <a:lstStyle/>
                    <a:p>
                      <a:pPr algn="ctr"/>
                      <a:r>
                        <a:rPr lang="en-US" sz="2400" dirty="0" smtClean="0"/>
                        <a:t>47</a:t>
                      </a:r>
                      <a:endParaRPr lang="en-US" sz="2400" dirty="0"/>
                    </a:p>
                  </a:txBody>
                  <a:tcPr/>
                </a:tc>
                <a:tc>
                  <a:txBody>
                    <a:bodyPr/>
                    <a:lstStyle/>
                    <a:p>
                      <a:pPr algn="ctr"/>
                      <a:r>
                        <a:rPr lang="en-US" sz="2400" dirty="0" smtClean="0"/>
                        <a:t>57</a:t>
                      </a:r>
                      <a:endParaRPr lang="en-US" sz="2400" dirty="0"/>
                    </a:p>
                  </a:txBody>
                  <a:tcPr/>
                </a:tc>
                <a:extLst>
                  <a:ext uri="{0D108BD9-81ED-4DB2-BD59-A6C34878D82A}">
                    <a16:rowId xmlns:a16="http://schemas.microsoft.com/office/drawing/2014/main" val="2300101295"/>
                  </a:ext>
                </a:extLst>
              </a:tr>
              <a:tr h="561109">
                <a:tc>
                  <a:txBody>
                    <a:bodyPr/>
                    <a:lstStyle/>
                    <a:p>
                      <a:pPr algn="ctr"/>
                      <a:r>
                        <a:rPr lang="en-US" sz="2400" dirty="0" smtClean="0"/>
                        <a:t>3</a:t>
                      </a:r>
                      <a:endParaRPr lang="en-US" sz="2400" dirty="0"/>
                    </a:p>
                  </a:txBody>
                  <a:tcPr/>
                </a:tc>
                <a:tc>
                  <a:txBody>
                    <a:bodyPr/>
                    <a:lstStyle/>
                    <a:p>
                      <a:pPr algn="ctr"/>
                      <a:r>
                        <a:rPr lang="en-US" sz="2400" dirty="0" smtClean="0"/>
                        <a:t>48</a:t>
                      </a:r>
                      <a:endParaRPr lang="en-US" sz="2400" dirty="0"/>
                    </a:p>
                  </a:txBody>
                  <a:tcPr/>
                </a:tc>
                <a:tc>
                  <a:txBody>
                    <a:bodyPr/>
                    <a:lstStyle/>
                    <a:p>
                      <a:pPr algn="ctr"/>
                      <a:r>
                        <a:rPr lang="en-US" sz="2400" dirty="0" smtClean="0"/>
                        <a:t>52</a:t>
                      </a:r>
                      <a:endParaRPr lang="en-US" sz="2400" dirty="0"/>
                    </a:p>
                  </a:txBody>
                  <a:tcPr/>
                </a:tc>
                <a:extLst>
                  <a:ext uri="{0D108BD9-81ED-4DB2-BD59-A6C34878D82A}">
                    <a16:rowId xmlns:a16="http://schemas.microsoft.com/office/drawing/2014/main" val="2123702028"/>
                  </a:ext>
                </a:extLst>
              </a:tr>
              <a:tr h="561109">
                <a:tc>
                  <a:txBody>
                    <a:bodyPr/>
                    <a:lstStyle/>
                    <a:p>
                      <a:pPr algn="ctr"/>
                      <a:r>
                        <a:rPr lang="en-US" sz="2400" dirty="0" smtClean="0"/>
                        <a:t>4</a:t>
                      </a:r>
                      <a:endParaRPr lang="en-US" sz="2400" dirty="0"/>
                    </a:p>
                  </a:txBody>
                  <a:tcPr/>
                </a:tc>
                <a:tc>
                  <a:txBody>
                    <a:bodyPr/>
                    <a:lstStyle/>
                    <a:p>
                      <a:pPr algn="ctr"/>
                      <a:r>
                        <a:rPr lang="en-US" sz="2400" dirty="0" smtClean="0"/>
                        <a:t>53</a:t>
                      </a:r>
                      <a:endParaRPr lang="en-US" sz="2400" dirty="0"/>
                    </a:p>
                  </a:txBody>
                  <a:tcPr/>
                </a:tc>
                <a:tc>
                  <a:txBody>
                    <a:bodyPr/>
                    <a:lstStyle/>
                    <a:p>
                      <a:pPr algn="ctr"/>
                      <a:r>
                        <a:rPr lang="en-US" sz="2400" dirty="0" smtClean="0"/>
                        <a:t>60</a:t>
                      </a:r>
                      <a:endParaRPr lang="en-US" sz="2400" dirty="0"/>
                    </a:p>
                  </a:txBody>
                  <a:tcPr/>
                </a:tc>
                <a:extLst>
                  <a:ext uri="{0D108BD9-81ED-4DB2-BD59-A6C34878D82A}">
                    <a16:rowId xmlns:a16="http://schemas.microsoft.com/office/drawing/2014/main" val="1780374072"/>
                  </a:ext>
                </a:extLst>
              </a:tr>
              <a:tr h="561109">
                <a:tc>
                  <a:txBody>
                    <a:bodyPr/>
                    <a:lstStyle/>
                    <a:p>
                      <a:pPr algn="ctr"/>
                      <a:r>
                        <a:rPr lang="en-US" sz="2400" dirty="0" smtClean="0"/>
                        <a:t>5</a:t>
                      </a:r>
                      <a:endParaRPr lang="en-US" sz="2400" dirty="0"/>
                    </a:p>
                  </a:txBody>
                  <a:tcPr/>
                </a:tc>
                <a:tc>
                  <a:txBody>
                    <a:bodyPr/>
                    <a:lstStyle/>
                    <a:p>
                      <a:pPr algn="ctr"/>
                      <a:r>
                        <a:rPr lang="en-US" sz="2400" dirty="0" smtClean="0"/>
                        <a:t>52</a:t>
                      </a:r>
                      <a:endParaRPr lang="en-US" sz="2400" dirty="0"/>
                    </a:p>
                  </a:txBody>
                  <a:tcPr/>
                </a:tc>
                <a:tc>
                  <a:txBody>
                    <a:bodyPr/>
                    <a:lstStyle/>
                    <a:p>
                      <a:pPr algn="ctr"/>
                      <a:r>
                        <a:rPr lang="en-US" sz="2400" dirty="0" smtClean="0"/>
                        <a:t>55</a:t>
                      </a:r>
                      <a:endParaRPr lang="en-US" sz="2400" dirty="0"/>
                    </a:p>
                  </a:txBody>
                  <a:tcPr/>
                </a:tc>
                <a:extLst>
                  <a:ext uri="{0D108BD9-81ED-4DB2-BD59-A6C34878D82A}">
                    <a16:rowId xmlns:a16="http://schemas.microsoft.com/office/drawing/2014/main" val="2466512003"/>
                  </a:ext>
                </a:extLst>
              </a:tr>
              <a:tr h="561109">
                <a:tc>
                  <a:txBody>
                    <a:bodyPr/>
                    <a:lstStyle/>
                    <a:p>
                      <a:pPr algn="ctr"/>
                      <a:r>
                        <a:rPr lang="en-US" sz="2400" dirty="0" smtClean="0"/>
                        <a:t>6</a:t>
                      </a:r>
                      <a:endParaRPr lang="en-US" sz="2400" dirty="0"/>
                    </a:p>
                  </a:txBody>
                  <a:tcPr/>
                </a:tc>
                <a:tc>
                  <a:txBody>
                    <a:bodyPr/>
                    <a:lstStyle/>
                    <a:p>
                      <a:pPr algn="ctr"/>
                      <a:r>
                        <a:rPr lang="en-US" sz="2400" dirty="0" smtClean="0"/>
                        <a:t>58</a:t>
                      </a:r>
                      <a:endParaRPr lang="en-US" sz="2400" dirty="0"/>
                    </a:p>
                  </a:txBody>
                  <a:tcPr/>
                </a:tc>
                <a:tc>
                  <a:txBody>
                    <a:bodyPr/>
                    <a:lstStyle/>
                    <a:p>
                      <a:pPr algn="ctr"/>
                      <a:r>
                        <a:rPr lang="en-US" sz="2400" dirty="0" smtClean="0"/>
                        <a:t>57</a:t>
                      </a:r>
                      <a:endParaRPr lang="en-US" sz="2400" dirty="0"/>
                    </a:p>
                  </a:txBody>
                  <a:tcPr/>
                </a:tc>
                <a:extLst>
                  <a:ext uri="{0D108BD9-81ED-4DB2-BD59-A6C34878D82A}">
                    <a16:rowId xmlns:a16="http://schemas.microsoft.com/office/drawing/2014/main" val="3123331783"/>
                  </a:ext>
                </a:extLst>
              </a:tr>
              <a:tr h="561109">
                <a:tc>
                  <a:txBody>
                    <a:bodyPr/>
                    <a:lstStyle/>
                    <a:p>
                      <a:pPr algn="ctr"/>
                      <a:r>
                        <a:rPr lang="en-US" sz="2400" dirty="0" smtClean="0"/>
                        <a:t>7</a:t>
                      </a:r>
                      <a:endParaRPr lang="en-US" sz="2400" dirty="0"/>
                    </a:p>
                  </a:txBody>
                  <a:tcPr/>
                </a:tc>
                <a:tc>
                  <a:txBody>
                    <a:bodyPr/>
                    <a:lstStyle/>
                    <a:p>
                      <a:pPr algn="ctr"/>
                      <a:r>
                        <a:rPr lang="en-US" sz="2400" dirty="0" smtClean="0"/>
                        <a:t>54</a:t>
                      </a:r>
                      <a:endParaRPr lang="en-US" sz="2400" dirty="0"/>
                    </a:p>
                  </a:txBody>
                  <a:tcPr/>
                </a:tc>
                <a:tc>
                  <a:txBody>
                    <a:bodyPr/>
                    <a:lstStyle/>
                    <a:p>
                      <a:pPr algn="ctr"/>
                      <a:r>
                        <a:rPr lang="en-US" sz="2400" dirty="0" smtClean="0"/>
                        <a:t>58</a:t>
                      </a:r>
                      <a:endParaRPr lang="en-US" sz="2400" dirty="0"/>
                    </a:p>
                  </a:txBody>
                  <a:tcPr/>
                </a:tc>
                <a:extLst>
                  <a:ext uri="{0D108BD9-81ED-4DB2-BD59-A6C34878D82A}">
                    <a16:rowId xmlns:a16="http://schemas.microsoft.com/office/drawing/2014/main" val="3103549805"/>
                  </a:ext>
                </a:extLst>
              </a:tr>
              <a:tr h="561109">
                <a:tc>
                  <a:txBody>
                    <a:bodyPr/>
                    <a:lstStyle/>
                    <a:p>
                      <a:pPr algn="ctr"/>
                      <a:r>
                        <a:rPr lang="en-US" sz="2400" dirty="0" smtClean="0"/>
                        <a:t>8</a:t>
                      </a:r>
                      <a:endParaRPr lang="en-US" sz="2400" dirty="0"/>
                    </a:p>
                  </a:txBody>
                  <a:tcPr/>
                </a:tc>
                <a:tc>
                  <a:txBody>
                    <a:bodyPr/>
                    <a:lstStyle/>
                    <a:p>
                      <a:pPr algn="ctr"/>
                      <a:r>
                        <a:rPr lang="en-US" sz="2400" dirty="0" smtClean="0"/>
                        <a:t>49</a:t>
                      </a:r>
                      <a:endParaRPr lang="en-US" sz="2400" dirty="0"/>
                    </a:p>
                  </a:txBody>
                  <a:tcPr/>
                </a:tc>
                <a:tc>
                  <a:txBody>
                    <a:bodyPr/>
                    <a:lstStyle/>
                    <a:p>
                      <a:pPr algn="ctr"/>
                      <a:r>
                        <a:rPr lang="en-US" sz="2400" dirty="0" smtClean="0"/>
                        <a:t>61</a:t>
                      </a:r>
                      <a:endParaRPr lang="en-US" sz="2400" dirty="0"/>
                    </a:p>
                  </a:txBody>
                  <a:tcPr/>
                </a:tc>
                <a:extLst>
                  <a:ext uri="{0D108BD9-81ED-4DB2-BD59-A6C34878D82A}">
                    <a16:rowId xmlns:a16="http://schemas.microsoft.com/office/drawing/2014/main" val="628988452"/>
                  </a:ext>
                </a:extLst>
              </a:tr>
              <a:tr h="561109">
                <a:tc>
                  <a:txBody>
                    <a:bodyPr/>
                    <a:lstStyle/>
                    <a:p>
                      <a:pPr algn="ctr"/>
                      <a:r>
                        <a:rPr lang="en-US" sz="2400" dirty="0" smtClean="0"/>
                        <a:t>9</a:t>
                      </a:r>
                      <a:endParaRPr lang="en-US" sz="2400" dirty="0"/>
                    </a:p>
                  </a:txBody>
                  <a:tcPr/>
                </a:tc>
                <a:tc>
                  <a:txBody>
                    <a:bodyPr/>
                    <a:lstStyle/>
                    <a:p>
                      <a:pPr algn="ctr"/>
                      <a:r>
                        <a:rPr lang="en-US" sz="2400" dirty="0" smtClean="0"/>
                        <a:t>57</a:t>
                      </a:r>
                      <a:endParaRPr lang="en-US" sz="2400" dirty="0"/>
                    </a:p>
                  </a:txBody>
                  <a:tcPr/>
                </a:tc>
                <a:tc>
                  <a:txBody>
                    <a:bodyPr/>
                    <a:lstStyle/>
                    <a:p>
                      <a:pPr algn="ctr"/>
                      <a:r>
                        <a:rPr lang="en-US" sz="2400" dirty="0" smtClean="0"/>
                        <a:t>53</a:t>
                      </a:r>
                      <a:endParaRPr lang="en-US" sz="2400" dirty="0"/>
                    </a:p>
                  </a:txBody>
                  <a:tcPr/>
                </a:tc>
                <a:extLst>
                  <a:ext uri="{0D108BD9-81ED-4DB2-BD59-A6C34878D82A}">
                    <a16:rowId xmlns:a16="http://schemas.microsoft.com/office/drawing/2014/main" val="2559341745"/>
                  </a:ext>
                </a:extLst>
              </a:tr>
              <a:tr h="561109">
                <a:tc>
                  <a:txBody>
                    <a:bodyPr/>
                    <a:lstStyle/>
                    <a:p>
                      <a:pPr algn="ctr"/>
                      <a:r>
                        <a:rPr lang="en-US" sz="2400" dirty="0" smtClean="0"/>
                        <a:t>10</a:t>
                      </a:r>
                      <a:endParaRPr lang="en-US" sz="2400" dirty="0"/>
                    </a:p>
                  </a:txBody>
                  <a:tcPr/>
                </a:tc>
                <a:tc>
                  <a:txBody>
                    <a:bodyPr/>
                    <a:lstStyle/>
                    <a:p>
                      <a:pPr algn="ctr"/>
                      <a:r>
                        <a:rPr lang="en-US" sz="2400" dirty="0" smtClean="0"/>
                        <a:t>54</a:t>
                      </a:r>
                      <a:endParaRPr lang="en-US" sz="2400" dirty="0"/>
                    </a:p>
                  </a:txBody>
                  <a:tcPr/>
                </a:tc>
                <a:tc>
                  <a:txBody>
                    <a:bodyPr/>
                    <a:lstStyle/>
                    <a:p>
                      <a:pPr algn="ctr"/>
                      <a:r>
                        <a:rPr lang="en-US" sz="2400" dirty="0" smtClean="0"/>
                        <a:t>58</a:t>
                      </a:r>
                      <a:endParaRPr lang="en-US" sz="2400" dirty="0"/>
                    </a:p>
                  </a:txBody>
                  <a:tcPr/>
                </a:tc>
                <a:extLst>
                  <a:ext uri="{0D108BD9-81ED-4DB2-BD59-A6C34878D82A}">
                    <a16:rowId xmlns:a16="http://schemas.microsoft.com/office/drawing/2014/main" val="3641863862"/>
                  </a:ext>
                </a:extLst>
              </a:tr>
            </a:tbl>
          </a:graphicData>
        </a:graphic>
      </p:graphicFrame>
      <p:sp>
        <p:nvSpPr>
          <p:cNvPr id="5" name="TextBox 4"/>
          <p:cNvSpPr txBox="1"/>
          <p:nvPr/>
        </p:nvSpPr>
        <p:spPr>
          <a:xfrm>
            <a:off x="3117477" y="838200"/>
            <a:ext cx="5715000" cy="5693866"/>
          </a:xfrm>
          <a:prstGeom prst="rect">
            <a:avLst/>
          </a:prstGeom>
          <a:noFill/>
        </p:spPr>
        <p:txBody>
          <a:bodyPr wrap="square" rtlCol="0">
            <a:spAutoFit/>
          </a:bodyPr>
          <a:lstStyle/>
          <a:p>
            <a:pPr marL="342900" indent="-342900">
              <a:spcAft>
                <a:spcPts val="2400"/>
              </a:spcAft>
              <a:buFont typeface="Wingdings" panose="05000000000000000000" pitchFamily="2" charset="2"/>
              <a:buChar char="§"/>
            </a:pPr>
            <a:r>
              <a:rPr lang="en-US" sz="2400" b="1" dirty="0" smtClean="0"/>
              <a:t>Do vegetable sources A and B differ in sodium content?</a:t>
            </a:r>
          </a:p>
          <a:p>
            <a:pPr marL="342900" indent="-342900">
              <a:spcAft>
                <a:spcPts val="2400"/>
              </a:spcAft>
              <a:buFont typeface="Wingdings" panose="05000000000000000000" pitchFamily="2" charset="2"/>
              <a:buChar char="§"/>
            </a:pPr>
            <a:r>
              <a:rPr lang="en-US" sz="2400" b="1" dirty="0" smtClean="0"/>
              <a:t>What are the null and alternative hypotheses?</a:t>
            </a:r>
          </a:p>
          <a:p>
            <a:pPr marL="342900" indent="-342900">
              <a:spcAft>
                <a:spcPts val="2400"/>
              </a:spcAft>
              <a:buFont typeface="Wingdings" panose="05000000000000000000" pitchFamily="2" charset="2"/>
              <a:buChar char="§"/>
            </a:pPr>
            <a:r>
              <a:rPr lang="en-US" sz="2400" b="1" dirty="0" smtClean="0"/>
              <a:t>Is this a one-tailed or two-tailed test?</a:t>
            </a:r>
          </a:p>
          <a:p>
            <a:pPr marL="342900" indent="-342900">
              <a:spcAft>
                <a:spcPts val="2400"/>
              </a:spcAft>
              <a:buFont typeface="Wingdings" panose="05000000000000000000" pitchFamily="2" charset="2"/>
              <a:buChar char="§"/>
            </a:pPr>
            <a:r>
              <a:rPr lang="en-US" sz="2400" b="1" dirty="0" smtClean="0"/>
              <a:t>What test statistic would you use?</a:t>
            </a:r>
          </a:p>
          <a:p>
            <a:pPr marL="342900" indent="-342900">
              <a:spcAft>
                <a:spcPts val="2400"/>
              </a:spcAft>
              <a:buFont typeface="Wingdings" panose="05000000000000000000" pitchFamily="2" charset="2"/>
              <a:buChar char="§"/>
            </a:pPr>
            <a:r>
              <a:rPr lang="en-US" sz="2400" b="1" dirty="0" smtClean="0"/>
              <a:t>What are the assumptions for the selected test statistic?</a:t>
            </a:r>
          </a:p>
          <a:p>
            <a:pPr marL="342900" indent="-342900">
              <a:spcAft>
                <a:spcPts val="2400"/>
              </a:spcAft>
              <a:buFont typeface="Wingdings" panose="05000000000000000000" pitchFamily="2" charset="2"/>
              <a:buChar char="§"/>
            </a:pPr>
            <a:r>
              <a:rPr lang="en-US" sz="2400" b="1" dirty="0" smtClean="0"/>
              <a:t>What is the first step in analyzing the data?</a:t>
            </a:r>
            <a:endParaRPr lang="en-US" sz="2400" b="1" dirty="0"/>
          </a:p>
        </p:txBody>
      </p:sp>
    </p:spTree>
    <p:extLst>
      <p:ext uri="{BB962C8B-B14F-4D97-AF65-F5344CB8AC3E}">
        <p14:creationId xmlns:p14="http://schemas.microsoft.com/office/powerpoint/2010/main" val="3511901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Analyzing the Data</a:t>
            </a:r>
            <a:endParaRPr lang="en-US" b="1" dirty="0"/>
          </a:p>
        </p:txBody>
      </p:sp>
      <p:sp>
        <p:nvSpPr>
          <p:cNvPr id="3" name="Content Placeholder 2"/>
          <p:cNvSpPr>
            <a:spLocks noGrp="1"/>
          </p:cNvSpPr>
          <p:nvPr>
            <p:ph idx="1"/>
          </p:nvPr>
        </p:nvSpPr>
        <p:spPr>
          <a:xfrm>
            <a:off x="381000" y="914400"/>
            <a:ext cx="8229600" cy="4983163"/>
          </a:xfrm>
        </p:spPr>
        <p:txBody>
          <a:bodyPr/>
          <a:lstStyle/>
          <a:p>
            <a:pPr marL="0" indent="0">
              <a:spcBef>
                <a:spcPts val="0"/>
              </a:spcBef>
              <a:buNone/>
            </a:pPr>
            <a:r>
              <a:rPr lang="en-US" sz="1800" b="1" dirty="0"/>
              <a:t>data</a:t>
            </a:r>
            <a:r>
              <a:rPr lang="en-US" sz="1800" dirty="0"/>
              <a:t> sodium;</a:t>
            </a:r>
          </a:p>
          <a:p>
            <a:pPr marL="0" indent="0">
              <a:spcBef>
                <a:spcPts val="0"/>
              </a:spcBef>
              <a:buNone/>
            </a:pPr>
            <a:r>
              <a:rPr lang="en-US" sz="1800" dirty="0"/>
              <a:t>  </a:t>
            </a:r>
            <a:r>
              <a:rPr lang="en-US" sz="1800" dirty="0" err="1"/>
              <a:t>infile</a:t>
            </a:r>
            <a:r>
              <a:rPr lang="en-US" sz="1800" dirty="0"/>
              <a:t> </a:t>
            </a:r>
            <a:r>
              <a:rPr lang="en-US" sz="1800" dirty="0" err="1"/>
              <a:t>datalines</a:t>
            </a:r>
            <a:r>
              <a:rPr lang="en-US" sz="1800" dirty="0"/>
              <a:t>;</a:t>
            </a:r>
          </a:p>
          <a:p>
            <a:pPr marL="0" indent="0">
              <a:spcBef>
                <a:spcPts val="0"/>
              </a:spcBef>
              <a:buNone/>
            </a:pPr>
            <a:r>
              <a:rPr lang="en-US" sz="1800" dirty="0"/>
              <a:t>  input source $ sodium @@;</a:t>
            </a:r>
          </a:p>
          <a:p>
            <a:pPr marL="0" indent="0">
              <a:spcBef>
                <a:spcPts val="0"/>
              </a:spcBef>
              <a:buNone/>
            </a:pPr>
            <a:r>
              <a:rPr lang="en-US" sz="1800" dirty="0"/>
              <a:t>  </a:t>
            </a:r>
            <a:r>
              <a:rPr lang="en-US" sz="1800" dirty="0" err="1"/>
              <a:t>datalines</a:t>
            </a:r>
            <a:r>
              <a:rPr lang="en-US" sz="1800" dirty="0"/>
              <a:t>;</a:t>
            </a:r>
          </a:p>
          <a:p>
            <a:pPr marL="0" indent="0">
              <a:spcBef>
                <a:spcPts val="0"/>
              </a:spcBef>
              <a:buNone/>
            </a:pPr>
            <a:r>
              <a:rPr lang="en-US" sz="1800" dirty="0"/>
              <a:t>  A 50 B </a:t>
            </a:r>
            <a:r>
              <a:rPr lang="en-US" sz="1800" dirty="0" smtClean="0"/>
              <a:t>53 A </a:t>
            </a:r>
            <a:r>
              <a:rPr lang="en-US" sz="1800" dirty="0"/>
              <a:t>47 B </a:t>
            </a:r>
            <a:r>
              <a:rPr lang="en-US" sz="1800" dirty="0" smtClean="0"/>
              <a:t>57 A </a:t>
            </a:r>
            <a:r>
              <a:rPr lang="en-US" sz="1800" dirty="0"/>
              <a:t>48 B </a:t>
            </a:r>
            <a:r>
              <a:rPr lang="en-US" sz="1800" dirty="0" smtClean="0"/>
              <a:t>52 A </a:t>
            </a:r>
            <a:r>
              <a:rPr lang="en-US" sz="1800" dirty="0"/>
              <a:t>53 B </a:t>
            </a:r>
            <a:r>
              <a:rPr lang="en-US" sz="1800" dirty="0" smtClean="0"/>
              <a:t>60 A </a:t>
            </a:r>
            <a:r>
              <a:rPr lang="en-US" sz="1800" dirty="0"/>
              <a:t>52 B </a:t>
            </a:r>
            <a:r>
              <a:rPr lang="en-US" sz="1800" dirty="0" smtClean="0"/>
              <a:t>55 </a:t>
            </a:r>
          </a:p>
          <a:p>
            <a:pPr marL="0" indent="0">
              <a:spcBef>
                <a:spcPts val="0"/>
              </a:spcBef>
              <a:buNone/>
            </a:pPr>
            <a:r>
              <a:rPr lang="en-US" sz="1800" dirty="0"/>
              <a:t> </a:t>
            </a:r>
            <a:r>
              <a:rPr lang="en-US" sz="1800" dirty="0" smtClean="0"/>
              <a:t> A </a:t>
            </a:r>
            <a:r>
              <a:rPr lang="en-US" sz="1800" dirty="0"/>
              <a:t>58 B </a:t>
            </a:r>
            <a:r>
              <a:rPr lang="en-US" sz="1800" dirty="0" smtClean="0"/>
              <a:t>57 A </a:t>
            </a:r>
            <a:r>
              <a:rPr lang="en-US" sz="1800" dirty="0"/>
              <a:t>54 B </a:t>
            </a:r>
            <a:r>
              <a:rPr lang="en-US" sz="1800" dirty="0" smtClean="0"/>
              <a:t>58 A </a:t>
            </a:r>
            <a:r>
              <a:rPr lang="en-US" sz="1800" dirty="0"/>
              <a:t>49 B </a:t>
            </a:r>
            <a:r>
              <a:rPr lang="en-US" sz="1800" dirty="0" smtClean="0"/>
              <a:t>61 A </a:t>
            </a:r>
            <a:r>
              <a:rPr lang="en-US" sz="1800" dirty="0"/>
              <a:t>57 B </a:t>
            </a:r>
            <a:r>
              <a:rPr lang="en-US" sz="1800" dirty="0" smtClean="0"/>
              <a:t>53 A </a:t>
            </a:r>
            <a:r>
              <a:rPr lang="en-US" sz="1800" dirty="0"/>
              <a:t>54 B </a:t>
            </a:r>
            <a:r>
              <a:rPr lang="en-US" sz="1800" dirty="0" smtClean="0"/>
              <a:t>58;</a:t>
            </a:r>
            <a:endParaRPr lang="en-US" sz="1800" dirty="0"/>
          </a:p>
          <a:p>
            <a:pPr marL="0" indent="0">
              <a:spcBef>
                <a:spcPts val="0"/>
              </a:spcBef>
              <a:buNone/>
            </a:pPr>
            <a:r>
              <a:rPr lang="en-US" sz="1800" b="1" dirty="0"/>
              <a:t>run</a:t>
            </a:r>
            <a:r>
              <a:rPr lang="en-US" sz="1800" dirty="0" smtClean="0"/>
              <a:t>;</a:t>
            </a:r>
            <a:endParaRPr lang="en-US" sz="1800" dirty="0"/>
          </a:p>
          <a:p>
            <a:pPr marL="0" indent="0">
              <a:spcBef>
                <a:spcPts val="600"/>
              </a:spcBef>
              <a:spcAft>
                <a:spcPts val="600"/>
              </a:spcAft>
              <a:buNone/>
            </a:pPr>
            <a:r>
              <a:rPr lang="en-US" sz="1800" b="1" dirty="0" err="1"/>
              <a:t>proc</a:t>
            </a:r>
            <a:r>
              <a:rPr lang="en-US" sz="1800" dirty="0"/>
              <a:t> </a:t>
            </a:r>
            <a:r>
              <a:rPr lang="en-US" sz="1800" b="1" dirty="0"/>
              <a:t>print</a:t>
            </a:r>
            <a:r>
              <a:rPr lang="en-US" sz="1800" dirty="0"/>
              <a:t> data=sodium; </a:t>
            </a:r>
            <a:r>
              <a:rPr lang="en-US" sz="1800" b="1" dirty="0"/>
              <a:t>run</a:t>
            </a:r>
            <a:r>
              <a:rPr lang="en-US" sz="1800" dirty="0" smtClean="0"/>
              <a:t>;</a:t>
            </a:r>
            <a:endParaRPr lang="en-US" sz="1800" dirty="0"/>
          </a:p>
          <a:p>
            <a:pPr marL="0" indent="0">
              <a:spcBef>
                <a:spcPts val="0"/>
              </a:spcBef>
              <a:buNone/>
            </a:pPr>
            <a:r>
              <a:rPr lang="it-IT" sz="1800" b="1" dirty="0"/>
              <a:t>proc</a:t>
            </a:r>
            <a:r>
              <a:rPr lang="it-IT" sz="1800" dirty="0"/>
              <a:t> </a:t>
            </a:r>
            <a:r>
              <a:rPr lang="it-IT" sz="1800" b="1" dirty="0"/>
              <a:t>univariate</a:t>
            </a:r>
            <a:r>
              <a:rPr lang="it-IT" sz="1800" dirty="0"/>
              <a:t> data=sodium plots cibasic;</a:t>
            </a:r>
          </a:p>
          <a:p>
            <a:pPr marL="0" indent="0">
              <a:spcBef>
                <a:spcPts val="0"/>
              </a:spcBef>
              <a:buNone/>
            </a:pPr>
            <a:r>
              <a:rPr lang="en-US" sz="1800" dirty="0"/>
              <a:t>  class source;</a:t>
            </a:r>
          </a:p>
          <a:p>
            <a:pPr marL="0" indent="0">
              <a:spcBef>
                <a:spcPts val="0"/>
              </a:spcBef>
              <a:buNone/>
            </a:pPr>
            <a:r>
              <a:rPr lang="en-US" sz="1800" dirty="0"/>
              <a:t>  </a:t>
            </a:r>
            <a:r>
              <a:rPr lang="en-US" sz="1800" dirty="0" err="1"/>
              <a:t>var</a:t>
            </a:r>
            <a:r>
              <a:rPr lang="en-US" sz="1800" dirty="0"/>
              <a:t> sodium;</a:t>
            </a:r>
          </a:p>
          <a:p>
            <a:pPr marL="0" indent="0">
              <a:spcBef>
                <a:spcPts val="0"/>
              </a:spcBef>
              <a:buNone/>
            </a:pPr>
            <a:r>
              <a:rPr lang="en-US" sz="1800" b="1" dirty="0"/>
              <a:t>run</a:t>
            </a:r>
            <a:r>
              <a:rPr lang="en-US" sz="1800" dirty="0" smtClean="0"/>
              <a:t>;</a:t>
            </a:r>
            <a:endParaRPr lang="en-US" sz="1800" dirty="0"/>
          </a:p>
          <a:p>
            <a:pPr marL="0" indent="0">
              <a:spcBef>
                <a:spcPts val="600"/>
              </a:spcBef>
              <a:spcAft>
                <a:spcPts val="600"/>
              </a:spcAft>
              <a:buNone/>
            </a:pPr>
            <a:r>
              <a:rPr lang="en-US" sz="1800" dirty="0" err="1"/>
              <a:t>ods</a:t>
            </a:r>
            <a:r>
              <a:rPr lang="en-US" sz="1800" dirty="0"/>
              <a:t> graphics on</a:t>
            </a:r>
            <a:r>
              <a:rPr lang="en-US" sz="1800" dirty="0" smtClean="0"/>
              <a:t>;</a:t>
            </a:r>
            <a:endParaRPr lang="en-US" sz="1800" dirty="0"/>
          </a:p>
          <a:p>
            <a:pPr marL="0" indent="0">
              <a:spcBef>
                <a:spcPts val="0"/>
              </a:spcBef>
              <a:buNone/>
            </a:pPr>
            <a:r>
              <a:rPr lang="en-US" sz="1800" b="1" dirty="0" err="1"/>
              <a:t>proc</a:t>
            </a:r>
            <a:r>
              <a:rPr lang="en-US" sz="1800" dirty="0"/>
              <a:t> </a:t>
            </a:r>
            <a:r>
              <a:rPr lang="en-US" sz="1800" b="1" dirty="0" err="1"/>
              <a:t>ttest</a:t>
            </a:r>
            <a:r>
              <a:rPr lang="en-US" sz="1800" dirty="0"/>
              <a:t> data=sodium;</a:t>
            </a:r>
          </a:p>
          <a:p>
            <a:pPr marL="0" indent="0">
              <a:spcBef>
                <a:spcPts val="0"/>
              </a:spcBef>
              <a:buNone/>
            </a:pPr>
            <a:r>
              <a:rPr lang="en-US" sz="1800" dirty="0"/>
              <a:t>  class source;</a:t>
            </a:r>
          </a:p>
          <a:p>
            <a:pPr marL="0" indent="0">
              <a:spcBef>
                <a:spcPts val="0"/>
              </a:spcBef>
              <a:buNone/>
            </a:pPr>
            <a:r>
              <a:rPr lang="en-US" sz="1800" dirty="0"/>
              <a:t>  </a:t>
            </a:r>
            <a:r>
              <a:rPr lang="en-US" sz="1800" dirty="0" err="1"/>
              <a:t>var</a:t>
            </a:r>
            <a:r>
              <a:rPr lang="en-US" sz="1800" dirty="0"/>
              <a:t> sodium;</a:t>
            </a:r>
          </a:p>
          <a:p>
            <a:pPr marL="0" indent="0">
              <a:spcBef>
                <a:spcPts val="0"/>
              </a:spcBef>
              <a:buNone/>
            </a:pPr>
            <a:r>
              <a:rPr lang="en-US" sz="1800" b="1" dirty="0"/>
              <a:t>run</a:t>
            </a:r>
            <a:r>
              <a:rPr lang="en-US" sz="1800" dirty="0" smtClean="0"/>
              <a:t>;</a:t>
            </a:r>
            <a:endParaRPr lang="en-US" sz="1800" dirty="0"/>
          </a:p>
          <a:p>
            <a:pPr marL="0" indent="0">
              <a:spcBef>
                <a:spcPts val="600"/>
              </a:spcBef>
              <a:buNone/>
            </a:pPr>
            <a:r>
              <a:rPr lang="en-US" sz="1800" dirty="0" err="1"/>
              <a:t>ods</a:t>
            </a:r>
            <a:r>
              <a:rPr lang="en-US" sz="1800" dirty="0"/>
              <a:t> graphics off;</a:t>
            </a:r>
          </a:p>
        </p:txBody>
      </p:sp>
      <p:pic>
        <p:nvPicPr>
          <p:cNvPr id="4" name="Picture 3"/>
          <p:cNvPicPr>
            <a:picLocks noChangeAspect="1"/>
          </p:cNvPicPr>
          <p:nvPr/>
        </p:nvPicPr>
        <p:blipFill>
          <a:blip r:embed="rId2"/>
          <a:stretch>
            <a:fillRect/>
          </a:stretch>
        </p:blipFill>
        <p:spPr>
          <a:xfrm>
            <a:off x="6629400" y="685799"/>
            <a:ext cx="2190101" cy="6060527"/>
          </a:xfrm>
          <a:prstGeom prst="rect">
            <a:avLst/>
          </a:prstGeom>
        </p:spPr>
      </p:pic>
    </p:spTree>
    <p:extLst>
      <p:ext uri="{BB962C8B-B14F-4D97-AF65-F5344CB8AC3E}">
        <p14:creationId xmlns:p14="http://schemas.microsoft.com/office/powerpoint/2010/main" val="93549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a:t>
            </a:r>
            <a:endParaRPr lang="en-US" b="1" dirty="0"/>
          </a:p>
        </p:txBody>
      </p:sp>
      <p:pic>
        <p:nvPicPr>
          <p:cNvPr id="6" name="Picture 5"/>
          <p:cNvPicPr>
            <a:picLocks noChangeAspect="1"/>
          </p:cNvPicPr>
          <p:nvPr/>
        </p:nvPicPr>
        <p:blipFill rotWithShape="1">
          <a:blip r:embed="rId2"/>
          <a:srcRect r="5446"/>
          <a:stretch/>
        </p:blipFill>
        <p:spPr>
          <a:xfrm>
            <a:off x="4408842" y="838200"/>
            <a:ext cx="4618803" cy="4648200"/>
          </a:xfrm>
          <a:prstGeom prst="rect">
            <a:avLst/>
          </a:prstGeom>
        </p:spPr>
      </p:pic>
      <p:pic>
        <p:nvPicPr>
          <p:cNvPr id="7" name="Picture 6"/>
          <p:cNvPicPr>
            <a:picLocks noChangeAspect="1"/>
          </p:cNvPicPr>
          <p:nvPr/>
        </p:nvPicPr>
        <p:blipFill rotWithShape="1">
          <a:blip r:embed="rId3"/>
          <a:srcRect l="6253" r="7771"/>
          <a:stretch/>
        </p:blipFill>
        <p:spPr>
          <a:xfrm>
            <a:off x="26894" y="685798"/>
            <a:ext cx="4545105" cy="6115627"/>
          </a:xfrm>
          <a:prstGeom prst="rect">
            <a:avLst/>
          </a:prstGeom>
        </p:spPr>
      </p:pic>
    </p:spTree>
    <p:extLst>
      <p:ext uri="{BB962C8B-B14F-4D97-AF65-F5344CB8AC3E}">
        <p14:creationId xmlns:p14="http://schemas.microsoft.com/office/powerpoint/2010/main" val="3532974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a:t>
            </a:r>
            <a:endParaRPr lang="en-US" b="1" dirty="0"/>
          </a:p>
        </p:txBody>
      </p:sp>
      <p:pic>
        <p:nvPicPr>
          <p:cNvPr id="3" name="Picture 2"/>
          <p:cNvPicPr>
            <a:picLocks noChangeAspect="1"/>
          </p:cNvPicPr>
          <p:nvPr/>
        </p:nvPicPr>
        <p:blipFill rotWithShape="1">
          <a:blip r:embed="rId2"/>
          <a:srcRect r="4404"/>
          <a:stretch/>
        </p:blipFill>
        <p:spPr>
          <a:xfrm>
            <a:off x="4343400" y="838199"/>
            <a:ext cx="4680148" cy="4799161"/>
          </a:xfrm>
          <a:prstGeom prst="rect">
            <a:avLst/>
          </a:prstGeom>
        </p:spPr>
      </p:pic>
      <p:pic>
        <p:nvPicPr>
          <p:cNvPr id="8" name="Picture 7"/>
          <p:cNvPicPr>
            <a:picLocks noChangeAspect="1"/>
          </p:cNvPicPr>
          <p:nvPr/>
        </p:nvPicPr>
        <p:blipFill rotWithShape="1">
          <a:blip r:embed="rId3"/>
          <a:srcRect l="4384" r="10870"/>
          <a:stretch/>
        </p:blipFill>
        <p:spPr>
          <a:xfrm>
            <a:off x="0" y="685799"/>
            <a:ext cx="4419600" cy="6096001"/>
          </a:xfrm>
          <a:prstGeom prst="rect">
            <a:avLst/>
          </a:prstGeom>
        </p:spPr>
      </p:pic>
    </p:spTree>
    <p:extLst>
      <p:ext uri="{BB962C8B-B14F-4D97-AF65-F5344CB8AC3E}">
        <p14:creationId xmlns:p14="http://schemas.microsoft.com/office/powerpoint/2010/main" val="3472352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a:t>
            </a:r>
            <a:endParaRPr lang="en-US" b="1" dirty="0"/>
          </a:p>
        </p:txBody>
      </p:sp>
      <p:pic>
        <p:nvPicPr>
          <p:cNvPr id="4" name="Picture 3"/>
          <p:cNvPicPr>
            <a:picLocks noChangeAspect="1"/>
          </p:cNvPicPr>
          <p:nvPr/>
        </p:nvPicPr>
        <p:blipFill>
          <a:blip r:embed="rId2"/>
          <a:stretch>
            <a:fillRect/>
          </a:stretch>
        </p:blipFill>
        <p:spPr>
          <a:xfrm>
            <a:off x="1332768" y="721658"/>
            <a:ext cx="6478466" cy="5997388"/>
          </a:xfrm>
          <a:prstGeom prst="rect">
            <a:avLst/>
          </a:prstGeom>
        </p:spPr>
      </p:pic>
    </p:spTree>
    <p:extLst>
      <p:ext uri="{BB962C8B-B14F-4D97-AF65-F5344CB8AC3E}">
        <p14:creationId xmlns:p14="http://schemas.microsoft.com/office/powerpoint/2010/main" val="2810682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a:t>
            </a:r>
            <a:endParaRPr lang="en-US" b="1" dirty="0"/>
          </a:p>
        </p:txBody>
      </p:sp>
      <p:pic>
        <p:nvPicPr>
          <p:cNvPr id="4" name="Picture 3"/>
          <p:cNvPicPr>
            <a:picLocks noChangeAspect="1"/>
          </p:cNvPicPr>
          <p:nvPr/>
        </p:nvPicPr>
        <p:blipFill rotWithShape="1">
          <a:blip r:embed="rId2"/>
          <a:srcRect l="3823" t="5150" r="5372" b="4707"/>
          <a:stretch/>
        </p:blipFill>
        <p:spPr>
          <a:xfrm>
            <a:off x="487136" y="690281"/>
            <a:ext cx="8169729" cy="6019800"/>
          </a:xfrm>
          <a:prstGeom prst="rect">
            <a:avLst/>
          </a:prstGeom>
        </p:spPr>
      </p:pic>
    </p:spTree>
    <p:extLst>
      <p:ext uri="{BB962C8B-B14F-4D97-AF65-F5344CB8AC3E}">
        <p14:creationId xmlns:p14="http://schemas.microsoft.com/office/powerpoint/2010/main" val="1120754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Let’s Practice…</a:t>
            </a:r>
            <a:endParaRPr lang="en-US" b="1" dirty="0"/>
          </a:p>
        </p:txBody>
      </p:sp>
      <p:sp>
        <p:nvSpPr>
          <p:cNvPr id="3" name="Content Placeholder 2"/>
          <p:cNvSpPr>
            <a:spLocks noGrp="1"/>
          </p:cNvSpPr>
          <p:nvPr>
            <p:ph idx="1"/>
          </p:nvPr>
        </p:nvSpPr>
        <p:spPr>
          <a:xfrm>
            <a:off x="228600" y="914400"/>
            <a:ext cx="8229600" cy="4983163"/>
          </a:xfrm>
        </p:spPr>
        <p:txBody>
          <a:bodyPr/>
          <a:lstStyle/>
          <a:p>
            <a:pPr marL="457200" indent="-457200">
              <a:spcBef>
                <a:spcPts val="0"/>
              </a:spcBef>
              <a:spcAft>
                <a:spcPts val="1200"/>
              </a:spcAft>
              <a:buFont typeface="+mj-lt"/>
              <a:buAutoNum type="arabicParenR"/>
            </a:pPr>
            <a:r>
              <a:rPr lang="en-US" sz="1800" b="1" dirty="0" smtClean="0"/>
              <a:t>Blood glucose levels for </a:t>
            </a:r>
            <a:r>
              <a:rPr lang="en-US" sz="1800" b="1" dirty="0"/>
              <a:t>obese patients have a mean of 100 with a standard deviation of 15. A researcher thinks that a diet high in raw cornstarch will have a positive or negative effect on blood glucose levels. A sample of 30 patients who have tried the raw cornstarch diet have a mean glucose level of 140. Test the hypothesis that the raw cornstarch had an effect</a:t>
            </a:r>
            <a:r>
              <a:rPr lang="en-US" sz="1800" b="1" dirty="0" smtClean="0"/>
              <a:t>.</a:t>
            </a:r>
            <a:r>
              <a:rPr lang="en-US" sz="1800" b="1" dirty="0"/>
              <a:t> </a:t>
            </a:r>
            <a:endParaRPr lang="en-US" sz="1800" b="1" dirty="0" smtClean="0"/>
          </a:p>
          <a:p>
            <a:pPr marL="457200" indent="-457200">
              <a:spcBef>
                <a:spcPts val="0"/>
              </a:spcBef>
              <a:spcAft>
                <a:spcPts val="1200"/>
              </a:spcAft>
              <a:buFont typeface="+mj-lt"/>
              <a:buAutoNum type="arabicParenR"/>
            </a:pPr>
            <a:r>
              <a:rPr lang="en-US" sz="1800" b="1" dirty="0" smtClean="0"/>
              <a:t>In </a:t>
            </a:r>
            <a:r>
              <a:rPr lang="en-US" sz="1800" b="1" dirty="0"/>
              <a:t>a class, 49 students are given a blind taste test comparing Coke and Pepsi. Approximately half of the subjects are randomly chosen to receive Coke first and the rest randomly receive Pepsi first. Why? Coke was preferred 29 times. Is there evidence to suggest that students have a taste preference between Coke or Pepsi?</a:t>
            </a:r>
          </a:p>
          <a:p>
            <a:pPr marL="457200" indent="-457200">
              <a:spcBef>
                <a:spcPts val="0"/>
              </a:spcBef>
              <a:spcAft>
                <a:spcPts val="1200"/>
              </a:spcAft>
              <a:buFont typeface="+mj-lt"/>
              <a:buAutoNum type="arabicParenR"/>
            </a:pPr>
            <a:endParaRPr lang="en-US" sz="1800" b="1" dirty="0" smtClean="0"/>
          </a:p>
          <a:p>
            <a:pPr marL="457200" indent="-457200">
              <a:spcBef>
                <a:spcPts val="0"/>
              </a:spcBef>
              <a:spcAft>
                <a:spcPts val="1200"/>
              </a:spcAft>
              <a:buFont typeface="+mj-lt"/>
              <a:buAutoNum type="arabicParenR"/>
            </a:pPr>
            <a:endParaRPr lang="en-US" sz="1800" b="1" dirty="0"/>
          </a:p>
        </p:txBody>
      </p:sp>
    </p:spTree>
    <p:extLst>
      <p:ext uri="{BB962C8B-B14F-4D97-AF65-F5344CB8AC3E}">
        <p14:creationId xmlns:p14="http://schemas.microsoft.com/office/powerpoint/2010/main" val="1219347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Let’s Practice…</a:t>
            </a:r>
            <a:endParaRPr lang="en-US" b="1" dirty="0"/>
          </a:p>
        </p:txBody>
      </p:sp>
      <p:sp>
        <p:nvSpPr>
          <p:cNvPr id="5" name="Rectangle 4"/>
          <p:cNvSpPr/>
          <p:nvPr/>
        </p:nvSpPr>
        <p:spPr>
          <a:xfrm>
            <a:off x="457200" y="914400"/>
            <a:ext cx="8229600" cy="4862870"/>
          </a:xfrm>
          <a:prstGeom prst="rect">
            <a:avLst/>
          </a:prstGeom>
        </p:spPr>
        <p:txBody>
          <a:bodyPr wrap="square">
            <a:spAutoFit/>
          </a:bodyPr>
          <a:lstStyle/>
          <a:p>
            <a:pPr marL="457200" indent="-457200">
              <a:spcBef>
                <a:spcPts val="0"/>
              </a:spcBef>
              <a:spcAft>
                <a:spcPts val="1200"/>
              </a:spcAft>
              <a:buFont typeface="+mj-lt"/>
              <a:buAutoNum type="arabicParenR" startAt="3"/>
            </a:pPr>
            <a:r>
              <a:rPr lang="en-US" sz="2000" b="1" dirty="0"/>
              <a:t>The CEO of a large food company claims that 80 percent of his 1,000,000 customers are very satisfied with the service they receive. To test this claim, the company surveyed 100 customers, using simple random sampling. Among the sampled customers, 73 percent say they are very satisfied. Based on these findings, can we reject the CEO's hypothesis that 80% of the customers are very satisfied? Use a 0.05 level of significance.</a:t>
            </a:r>
            <a:r>
              <a:rPr lang="en-US" sz="2000" b="1" dirty="0">
                <a:solidFill>
                  <a:srgbClr val="000000"/>
                </a:solidFill>
              </a:rPr>
              <a:t> </a:t>
            </a:r>
          </a:p>
          <a:p>
            <a:pPr marL="457200" indent="-457200">
              <a:spcBef>
                <a:spcPts val="0"/>
              </a:spcBef>
              <a:spcAft>
                <a:spcPts val="1200"/>
              </a:spcAft>
              <a:buFont typeface="+mj-lt"/>
              <a:buAutoNum type="arabicParenR" startAt="3"/>
            </a:pPr>
            <a:r>
              <a:rPr lang="en-US" sz="2000" b="1" dirty="0">
                <a:solidFill>
                  <a:srgbClr val="000000"/>
                </a:solidFill>
              </a:rPr>
              <a:t>Suppose the previous example is stated a little bit differently. Suppose the CEO claims that </a:t>
            </a:r>
            <a:r>
              <a:rPr lang="en-US" sz="2000" b="1" i="1" dirty="0">
                <a:solidFill>
                  <a:srgbClr val="000000"/>
                </a:solidFill>
              </a:rPr>
              <a:t>at least</a:t>
            </a:r>
            <a:r>
              <a:rPr lang="en-US" sz="2000" b="1" dirty="0">
                <a:solidFill>
                  <a:srgbClr val="000000"/>
                </a:solidFill>
              </a:rPr>
              <a:t> 80 percent of the company's 1,000,000 customers are very satisfied. Again, 100 customers are surveyed using simple random sampling. The result: 73 percent are very satisfied. Based on these results, should we accept or reject the CEO's hypothesis? Assume a significance level of 0.05</a:t>
            </a:r>
            <a:r>
              <a:rPr lang="en-US" sz="2000" b="1" dirty="0" smtClean="0">
                <a:solidFill>
                  <a:srgbClr val="000000"/>
                </a:solidFill>
              </a:rPr>
              <a:t>.</a:t>
            </a:r>
            <a:endParaRPr lang="en-US" sz="2000" b="1" dirty="0"/>
          </a:p>
        </p:txBody>
      </p:sp>
    </p:spTree>
    <p:extLst>
      <p:ext uri="{BB962C8B-B14F-4D97-AF65-F5344CB8AC3E}">
        <p14:creationId xmlns:p14="http://schemas.microsoft.com/office/powerpoint/2010/main" val="277990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Goal of Inferential Statistics</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685799"/>
            <a:ext cx="9144000" cy="6172201"/>
          </a:xfrm>
          <a:prstGeom prst="rect">
            <a:avLst/>
          </a:prstGeom>
        </p:spPr>
      </p:pic>
    </p:spTree>
    <p:extLst>
      <p:ext uri="{BB962C8B-B14F-4D97-AF65-F5344CB8AC3E}">
        <p14:creationId xmlns:p14="http://schemas.microsoft.com/office/powerpoint/2010/main" val="40268104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Confidence Intervals</a:t>
            </a:r>
            <a:endParaRPr lang="en-US" dirty="0"/>
          </a:p>
        </p:txBody>
      </p:sp>
    </p:spTree>
    <p:extLst>
      <p:ext uri="{BB962C8B-B14F-4D97-AF65-F5344CB8AC3E}">
        <p14:creationId xmlns:p14="http://schemas.microsoft.com/office/powerpoint/2010/main" val="525628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28600" y="3276600"/>
            <a:ext cx="8458200"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ts val="0"/>
              </a:spcBef>
              <a:spcAft>
                <a:spcPts val="1800"/>
              </a:spcAft>
              <a:buFont typeface="Wingdings" panose="05000000000000000000" pitchFamily="2" charset="2"/>
              <a:buChar char="§"/>
            </a:pPr>
            <a:r>
              <a:rPr lang="en-US" altLang="en-US" sz="2400" dirty="0">
                <a:latin typeface="+mn-lt"/>
              </a:rPr>
              <a:t>A </a:t>
            </a:r>
            <a:r>
              <a:rPr lang="en-US" altLang="en-US" sz="2400" b="1" dirty="0">
                <a:latin typeface="+mn-lt"/>
              </a:rPr>
              <a:t>point estimate</a:t>
            </a:r>
            <a:r>
              <a:rPr lang="en-US" altLang="en-US" sz="2400" dirty="0">
                <a:latin typeface="+mn-lt"/>
              </a:rPr>
              <a:t> of a parameter is the value of a statistic that estimates the value of the parameter</a:t>
            </a:r>
            <a:r>
              <a:rPr lang="en-US" altLang="en-US" sz="2400" dirty="0" smtClean="0">
                <a:latin typeface="+mn-lt"/>
              </a:rPr>
              <a:t>.</a:t>
            </a:r>
            <a:endParaRPr lang="en-US" altLang="en-US" sz="2400" dirty="0">
              <a:latin typeface="+mn-lt"/>
              <a:cs typeface="Times New Roman" panose="02020603050405020304" pitchFamily="18" charset="0"/>
            </a:endParaRPr>
          </a:p>
          <a:p>
            <a:pPr marL="342900" indent="-342900" eaLnBrk="1" hangingPunct="1">
              <a:spcBef>
                <a:spcPts val="0"/>
              </a:spcBef>
              <a:spcAft>
                <a:spcPts val="1800"/>
              </a:spcAft>
              <a:buFont typeface="Wingdings" panose="05000000000000000000" pitchFamily="2" charset="2"/>
              <a:buChar char="§"/>
            </a:pPr>
            <a:r>
              <a:rPr lang="en-US" altLang="en-US" sz="2400" dirty="0" smtClean="0">
                <a:latin typeface="+mn-lt"/>
                <a:cs typeface="Times New Roman" panose="02020603050405020304" pitchFamily="18" charset="0"/>
              </a:rPr>
              <a:t>A </a:t>
            </a:r>
            <a:r>
              <a:rPr lang="en-US" altLang="en-US" sz="2400" dirty="0">
                <a:latin typeface="+mn-lt"/>
                <a:cs typeface="Times New Roman" panose="02020603050405020304" pitchFamily="18" charset="0"/>
              </a:rPr>
              <a:t>point estimate provides no information about the precision and </a:t>
            </a:r>
            <a:r>
              <a:rPr lang="en-US" altLang="en-US" sz="2400" dirty="0" smtClean="0">
                <a:latin typeface="+mn-lt"/>
                <a:cs typeface="Times New Roman" panose="02020603050405020304" pitchFamily="18" charset="0"/>
              </a:rPr>
              <a:t>reliability </a:t>
            </a:r>
            <a:r>
              <a:rPr lang="en-US" altLang="en-US" sz="2400" dirty="0">
                <a:latin typeface="+mn-lt"/>
                <a:cs typeface="Times New Roman" panose="02020603050405020304" pitchFamily="18" charset="0"/>
              </a:rPr>
              <a:t>of estimation. </a:t>
            </a:r>
            <a:endParaRPr lang="en-US" altLang="en-US" sz="2400" dirty="0" smtClean="0">
              <a:latin typeface="+mn-lt"/>
              <a:cs typeface="Times New Roman" panose="02020603050405020304" pitchFamily="18" charset="0"/>
            </a:endParaRPr>
          </a:p>
          <a:p>
            <a:pPr marL="342900" indent="-342900" eaLnBrk="1" hangingPunct="1">
              <a:spcBef>
                <a:spcPts val="0"/>
              </a:spcBef>
              <a:spcAft>
                <a:spcPts val="1800"/>
              </a:spcAft>
              <a:buFont typeface="Wingdings" panose="05000000000000000000" pitchFamily="2" charset="2"/>
              <a:buChar char="§"/>
            </a:pPr>
            <a:r>
              <a:rPr lang="en-US" altLang="en-US" sz="2400" dirty="0" smtClean="0">
                <a:latin typeface="+mn-lt"/>
                <a:cs typeface="Times New Roman" panose="02020603050405020304" pitchFamily="18" charset="0"/>
              </a:rPr>
              <a:t>Point estimates do not tell us how close we are to the actual parameter.</a:t>
            </a:r>
            <a:endParaRPr lang="en-US" altLang="en-US" sz="2400" dirty="0">
              <a:latin typeface="+mn-lt"/>
              <a:cs typeface="Times New Roman" panose="02020603050405020304" pitchFamily="18" charset="0"/>
            </a:endParaRPr>
          </a:p>
        </p:txBody>
      </p:sp>
      <p:sp>
        <p:nvSpPr>
          <p:cNvPr id="2" name="Title 1"/>
          <p:cNvSpPr>
            <a:spLocks noGrp="1"/>
          </p:cNvSpPr>
          <p:nvPr>
            <p:ph type="title"/>
          </p:nvPr>
        </p:nvSpPr>
        <p:spPr/>
        <p:txBody>
          <a:bodyPr/>
          <a:lstStyle/>
          <a:p>
            <a:r>
              <a:rPr lang="en-US" dirty="0" smtClean="0"/>
              <a:t>Point Estimates</a:t>
            </a:r>
            <a:endParaRPr lang="en-US"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 y="685799"/>
              <a:ext cx="9144001" cy="2286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5210537"/>
                        </a:ext>
                      </a:extLst>
                    </a:gridCol>
                    <a:gridCol w="2245896">
                      <a:extLst>
                        <a:ext uri="{9D8B030D-6E8A-4147-A177-3AD203B41FA5}">
                          <a16:colId xmlns:a16="http://schemas.microsoft.com/office/drawing/2014/main" val="1874345029"/>
                        </a:ext>
                      </a:extLst>
                    </a:gridCol>
                    <a:gridCol w="3850105">
                      <a:extLst>
                        <a:ext uri="{9D8B030D-6E8A-4147-A177-3AD203B41FA5}">
                          <a16:colId xmlns:a16="http://schemas.microsoft.com/office/drawing/2014/main" val="2428879463"/>
                        </a:ext>
                      </a:extLst>
                    </a:gridCol>
                  </a:tblGrid>
                  <a:tr h="370840">
                    <a:tc gridSpan="2">
                      <a:txBody>
                        <a:bodyPr/>
                        <a:lstStyle/>
                        <a:p>
                          <a:pPr algn="ctr"/>
                          <a:r>
                            <a:rPr lang="en-US" sz="2400" dirty="0" smtClean="0">
                              <a:latin typeface="+mn-lt"/>
                            </a:rPr>
                            <a:t>Estimate Population Parameters …</a:t>
                          </a:r>
                          <a:endParaRPr lang="en-US" sz="2400" dirty="0">
                            <a:latin typeface="+mn-lt"/>
                          </a:endParaRPr>
                        </a:p>
                      </a:txBody>
                      <a:tcPr/>
                    </a:tc>
                    <a:tc hMerge="1">
                      <a:txBody>
                        <a:bodyPr/>
                        <a:lstStyle/>
                        <a:p>
                          <a:endParaRPr lang="en-US" dirty="0"/>
                        </a:p>
                      </a:txBody>
                      <a:tcPr/>
                    </a:tc>
                    <a:tc>
                      <a:txBody>
                        <a:bodyPr/>
                        <a:lstStyle/>
                        <a:p>
                          <a:pPr algn="ctr"/>
                          <a:r>
                            <a:rPr lang="en-US" sz="2400" dirty="0" smtClean="0">
                              <a:latin typeface="+mn-lt"/>
                            </a:rPr>
                            <a:t>With Sample Statistics</a:t>
                          </a:r>
                          <a:endParaRPr lang="en-US" sz="2400" dirty="0">
                            <a:latin typeface="+mn-lt"/>
                          </a:endParaRPr>
                        </a:p>
                      </a:txBody>
                      <a:tcPr/>
                    </a:tc>
                    <a:extLst>
                      <a:ext uri="{0D108BD9-81ED-4DB2-BD59-A6C34878D82A}">
                        <a16:rowId xmlns:a16="http://schemas.microsoft.com/office/drawing/2014/main" val="2423650031"/>
                      </a:ext>
                    </a:extLst>
                  </a:tr>
                  <a:tr h="370840">
                    <a:tc>
                      <a:txBody>
                        <a:bodyPr/>
                        <a:lstStyle/>
                        <a:p>
                          <a:r>
                            <a:rPr lang="en-US" sz="2400" dirty="0" smtClean="0">
                              <a:latin typeface="+mn-lt"/>
                            </a:rPr>
                            <a:t>Mean</a:t>
                          </a:r>
                          <a:endParaRPr lang="en-US" sz="2400" dirty="0">
                            <a:latin typeface="+mn-lt"/>
                          </a:endParaRPr>
                        </a:p>
                      </a:txBody>
                      <a:tcPr/>
                    </a:tc>
                    <a:tc>
                      <a:txBody>
                        <a:bodyPr/>
                        <a:lstStyle/>
                        <a:p>
                          <a:pPr algn="ctr"/>
                          <a:r>
                            <a:rPr lang="el-GR" sz="2400" i="1" dirty="0" smtClean="0">
                              <a:latin typeface="+mn-lt"/>
                            </a:rPr>
                            <a:t>μ</a:t>
                          </a:r>
                          <a:endParaRPr lang="en-US" sz="2400" i="1" dirty="0">
                            <a:latin typeface="+mn-lt"/>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oMath>
                            </m:oMathPara>
                          </a14:m>
                          <a:endParaRPr lang="en-US" sz="2400" dirty="0">
                            <a:latin typeface="+mn-lt"/>
                          </a:endParaRPr>
                        </a:p>
                      </a:txBody>
                      <a:tcPr/>
                    </a:tc>
                    <a:extLst>
                      <a:ext uri="{0D108BD9-81ED-4DB2-BD59-A6C34878D82A}">
                        <a16:rowId xmlns:a16="http://schemas.microsoft.com/office/drawing/2014/main" val="2876639455"/>
                      </a:ext>
                    </a:extLst>
                  </a:tr>
                  <a:tr h="370840">
                    <a:tc>
                      <a:txBody>
                        <a:bodyPr/>
                        <a:lstStyle/>
                        <a:p>
                          <a:r>
                            <a:rPr lang="en-US" sz="2400" dirty="0" smtClean="0">
                              <a:latin typeface="+mn-lt"/>
                            </a:rPr>
                            <a:t>Proportion</a:t>
                          </a:r>
                          <a:endParaRPr lang="en-US" sz="2400" dirty="0">
                            <a:latin typeface="+mn-lt"/>
                          </a:endParaRPr>
                        </a:p>
                      </a:txBody>
                      <a:tcPr/>
                    </a:tc>
                    <a:tc>
                      <a:txBody>
                        <a:bodyPr/>
                        <a:lstStyle/>
                        <a:p>
                          <a:pPr algn="ctr"/>
                          <a:r>
                            <a:rPr lang="en-US" sz="2400" i="1" dirty="0" smtClean="0">
                              <a:latin typeface="+mn-lt"/>
                            </a:rPr>
                            <a:t>p</a:t>
                          </a:r>
                          <a:endParaRPr lang="en-US" sz="2400" i="1" dirty="0">
                            <a:latin typeface="+mn-lt"/>
                          </a:endParaRPr>
                        </a:p>
                      </a:txBody>
                      <a:tcPr/>
                    </a:tc>
                    <a:tc>
                      <a:txBody>
                        <a:bodyPr/>
                        <a:lstStyle/>
                        <a:p>
                          <a:pPr algn="ctr"/>
                          <a:r>
                            <a:rPr lang="en-US" sz="2400" i="1" dirty="0" smtClean="0">
                              <a:latin typeface="+mn-lt"/>
                            </a:rPr>
                            <a:t>P</a:t>
                          </a:r>
                          <a:r>
                            <a:rPr lang="en-US" sz="2400" i="1" baseline="-25000" dirty="0" smtClean="0">
                              <a:latin typeface="+mn-lt"/>
                            </a:rPr>
                            <a:t>S</a:t>
                          </a:r>
                          <a:endParaRPr lang="en-US" sz="2400" i="1" baseline="-25000" dirty="0">
                            <a:latin typeface="+mn-lt"/>
                          </a:endParaRPr>
                        </a:p>
                      </a:txBody>
                      <a:tcPr/>
                    </a:tc>
                    <a:extLst>
                      <a:ext uri="{0D108BD9-81ED-4DB2-BD59-A6C34878D82A}">
                        <a16:rowId xmlns:a16="http://schemas.microsoft.com/office/drawing/2014/main" val="2406457977"/>
                      </a:ext>
                    </a:extLst>
                  </a:tr>
                  <a:tr h="370840">
                    <a:tc>
                      <a:txBody>
                        <a:bodyPr/>
                        <a:lstStyle/>
                        <a:p>
                          <a:r>
                            <a:rPr lang="en-US" sz="2400" dirty="0" smtClean="0">
                              <a:latin typeface="+mn-lt"/>
                            </a:rPr>
                            <a:t>Variance</a:t>
                          </a:r>
                          <a:endParaRPr lang="en-US" sz="2400" dirty="0">
                            <a:latin typeface="+mn-lt"/>
                          </a:endParaRPr>
                        </a:p>
                      </a:txBody>
                      <a:tcPr/>
                    </a:tc>
                    <a:tc>
                      <a:txBody>
                        <a:bodyPr/>
                        <a:lstStyle/>
                        <a:p>
                          <a:pPr algn="ctr"/>
                          <a:r>
                            <a:rPr lang="el-GR" sz="2400" i="1" baseline="0" dirty="0" smtClean="0">
                              <a:latin typeface="+mn-lt"/>
                            </a:rPr>
                            <a:t>σ</a:t>
                          </a:r>
                          <a:r>
                            <a:rPr lang="en-US" sz="2400" baseline="30000" dirty="0" smtClean="0">
                              <a:latin typeface="+mn-lt"/>
                            </a:rPr>
                            <a:t>2</a:t>
                          </a:r>
                          <a:endParaRPr lang="en-US" sz="2400" baseline="30000" dirty="0">
                            <a:latin typeface="+mn-lt"/>
                          </a:endParaRPr>
                        </a:p>
                      </a:txBody>
                      <a:tcPr/>
                    </a:tc>
                    <a:tc>
                      <a:txBody>
                        <a:bodyPr/>
                        <a:lstStyle/>
                        <a:p>
                          <a:pPr algn="ctr"/>
                          <a:r>
                            <a:rPr lang="en-US" sz="2400" i="1" dirty="0" smtClean="0">
                              <a:latin typeface="+mn-lt"/>
                            </a:rPr>
                            <a:t>S</a:t>
                          </a:r>
                          <a:r>
                            <a:rPr lang="en-US" sz="2400" i="1" baseline="30000" dirty="0" smtClean="0">
                              <a:latin typeface="+mn-lt"/>
                            </a:rPr>
                            <a:t>2</a:t>
                          </a:r>
                          <a:endParaRPr lang="en-US" sz="2400" i="1" baseline="30000" dirty="0">
                            <a:latin typeface="+mn-lt"/>
                          </a:endParaRPr>
                        </a:p>
                      </a:txBody>
                      <a:tcPr/>
                    </a:tc>
                    <a:extLst>
                      <a:ext uri="{0D108BD9-81ED-4DB2-BD59-A6C34878D82A}">
                        <a16:rowId xmlns:a16="http://schemas.microsoft.com/office/drawing/2014/main" val="2786670113"/>
                      </a:ext>
                    </a:extLst>
                  </a:tr>
                  <a:tr h="370840">
                    <a:tc>
                      <a:txBody>
                        <a:bodyPr/>
                        <a:lstStyle/>
                        <a:p>
                          <a:r>
                            <a:rPr lang="en-US" sz="2400" dirty="0" smtClean="0">
                              <a:latin typeface="+mn-lt"/>
                            </a:rPr>
                            <a:t>Difference</a:t>
                          </a:r>
                          <a:endParaRPr lang="en-US" sz="24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2400" i="1" dirty="0" smtClean="0">
                              <a:latin typeface="+mn-lt"/>
                            </a:rPr>
                            <a:t>μ</a:t>
                          </a:r>
                          <a:r>
                            <a:rPr lang="en-US" sz="2400" i="0" baseline="-25000" dirty="0" smtClean="0">
                              <a:latin typeface="+mn-lt"/>
                            </a:rPr>
                            <a:t>1</a:t>
                          </a:r>
                          <a:r>
                            <a:rPr lang="en-US" sz="2400" i="0" baseline="0" dirty="0" smtClean="0">
                              <a:latin typeface="+mn-lt"/>
                            </a:rPr>
                            <a:t> – </a:t>
                          </a:r>
                          <a:r>
                            <a:rPr lang="el-GR" sz="2400" i="1" dirty="0" smtClean="0">
                              <a:latin typeface="+mn-lt"/>
                            </a:rPr>
                            <a:t>μ</a:t>
                          </a:r>
                          <a:r>
                            <a:rPr lang="en-US" sz="2400" i="0" baseline="-25000" dirty="0" smtClean="0">
                              <a:latin typeface="+mn-lt"/>
                            </a:rPr>
                            <a:t>2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oMath>
                          </a14:m>
                          <a:r>
                            <a:rPr lang="en-US" sz="2400" baseline="-25000" dirty="0" smtClean="0">
                              <a:latin typeface="+mn-lt"/>
                            </a:rPr>
                            <a:t>1</a:t>
                          </a:r>
                          <a:r>
                            <a:rPr lang="en-US" sz="2400" dirty="0" smtClean="0">
                              <a:latin typeface="+mn-lt"/>
                            </a:rPr>
                            <a:t> -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𝑋</m:t>
                                  </m:r>
                                </m:e>
                              </m:acc>
                              <m:r>
                                <a:rPr lang="en-US" sz="2400" b="0" i="0" baseline="-25000" smtClean="0">
                                  <a:latin typeface="Cambria Math" panose="02040503050406030204" pitchFamily="18" charset="0"/>
                                </a:rPr>
                                <m:t>2</m:t>
                              </m:r>
                            </m:oMath>
                          </a14:m>
                          <a:endParaRPr lang="en-US" sz="2400" baseline="-25000" dirty="0">
                            <a:latin typeface="+mn-lt"/>
                          </a:endParaRPr>
                        </a:p>
                      </a:txBody>
                      <a:tcPr/>
                    </a:tc>
                    <a:extLst>
                      <a:ext uri="{0D108BD9-81ED-4DB2-BD59-A6C34878D82A}">
                        <a16:rowId xmlns:a16="http://schemas.microsoft.com/office/drawing/2014/main" val="759417328"/>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3766132786"/>
                  </p:ext>
                </p:extLst>
              </p:nvPr>
            </p:nvGraphicFramePr>
            <p:xfrm>
              <a:off x="-1" y="685799"/>
              <a:ext cx="9144001" cy="2286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5210537"/>
                        </a:ext>
                      </a:extLst>
                    </a:gridCol>
                    <a:gridCol w="2245896">
                      <a:extLst>
                        <a:ext uri="{9D8B030D-6E8A-4147-A177-3AD203B41FA5}">
                          <a16:colId xmlns:a16="http://schemas.microsoft.com/office/drawing/2014/main" val="1874345029"/>
                        </a:ext>
                      </a:extLst>
                    </a:gridCol>
                    <a:gridCol w="3850105">
                      <a:extLst>
                        <a:ext uri="{9D8B030D-6E8A-4147-A177-3AD203B41FA5}">
                          <a16:colId xmlns:a16="http://schemas.microsoft.com/office/drawing/2014/main" val="2428879463"/>
                        </a:ext>
                      </a:extLst>
                    </a:gridCol>
                  </a:tblGrid>
                  <a:tr h="457200">
                    <a:tc gridSpan="2">
                      <a:txBody>
                        <a:bodyPr/>
                        <a:lstStyle/>
                        <a:p>
                          <a:pPr algn="ctr"/>
                          <a:r>
                            <a:rPr lang="en-US" sz="2400" dirty="0" smtClean="0">
                              <a:latin typeface="+mn-lt"/>
                            </a:rPr>
                            <a:t>Estimate Population Parameters …</a:t>
                          </a:r>
                          <a:endParaRPr lang="en-US" sz="2400" dirty="0">
                            <a:latin typeface="+mn-lt"/>
                          </a:endParaRPr>
                        </a:p>
                      </a:txBody>
                      <a:tcPr/>
                    </a:tc>
                    <a:tc hMerge="1">
                      <a:txBody>
                        <a:bodyPr/>
                        <a:lstStyle/>
                        <a:p>
                          <a:endParaRPr lang="en-US" dirty="0"/>
                        </a:p>
                      </a:txBody>
                      <a:tcPr/>
                    </a:tc>
                    <a:tc>
                      <a:txBody>
                        <a:bodyPr/>
                        <a:lstStyle/>
                        <a:p>
                          <a:pPr algn="ctr"/>
                          <a:r>
                            <a:rPr lang="en-US" sz="2400" dirty="0" smtClean="0">
                              <a:latin typeface="+mn-lt"/>
                            </a:rPr>
                            <a:t>With Sample Statistics</a:t>
                          </a:r>
                          <a:endParaRPr lang="en-US" sz="2400" dirty="0">
                            <a:latin typeface="+mn-lt"/>
                          </a:endParaRPr>
                        </a:p>
                      </a:txBody>
                      <a:tcPr/>
                    </a:tc>
                    <a:extLst>
                      <a:ext uri="{0D108BD9-81ED-4DB2-BD59-A6C34878D82A}">
                        <a16:rowId xmlns:a16="http://schemas.microsoft.com/office/drawing/2014/main" val="2423650031"/>
                      </a:ext>
                    </a:extLst>
                  </a:tr>
                  <a:tr h="457200">
                    <a:tc>
                      <a:txBody>
                        <a:bodyPr/>
                        <a:lstStyle/>
                        <a:p>
                          <a:r>
                            <a:rPr lang="en-US" sz="2400" dirty="0" smtClean="0">
                              <a:latin typeface="+mn-lt"/>
                            </a:rPr>
                            <a:t>Mean</a:t>
                          </a:r>
                          <a:endParaRPr lang="en-US" sz="2400" dirty="0">
                            <a:latin typeface="+mn-lt"/>
                          </a:endParaRPr>
                        </a:p>
                      </a:txBody>
                      <a:tcPr/>
                    </a:tc>
                    <a:tc>
                      <a:txBody>
                        <a:bodyPr/>
                        <a:lstStyle/>
                        <a:p>
                          <a:pPr algn="ctr"/>
                          <a:r>
                            <a:rPr lang="el-GR" sz="2400" i="1" dirty="0" smtClean="0">
                              <a:latin typeface="+mn-lt"/>
                            </a:rPr>
                            <a:t>μ</a:t>
                          </a:r>
                          <a:endParaRPr lang="en-US" sz="2400" i="1" dirty="0">
                            <a:latin typeface="+mn-lt"/>
                          </a:endParaRPr>
                        </a:p>
                      </a:txBody>
                      <a:tcPr/>
                    </a:tc>
                    <a:tc>
                      <a:txBody>
                        <a:bodyPr/>
                        <a:lstStyle/>
                        <a:p>
                          <a:endParaRPr lang="en-US"/>
                        </a:p>
                      </a:txBody>
                      <a:tcPr>
                        <a:blipFill>
                          <a:blip r:embed="rId2"/>
                          <a:stretch>
                            <a:fillRect l="-137658" t="-108000" r="-791" b="-332000"/>
                          </a:stretch>
                        </a:blipFill>
                      </a:tcPr>
                    </a:tc>
                    <a:extLst>
                      <a:ext uri="{0D108BD9-81ED-4DB2-BD59-A6C34878D82A}">
                        <a16:rowId xmlns:a16="http://schemas.microsoft.com/office/drawing/2014/main" val="2876639455"/>
                      </a:ext>
                    </a:extLst>
                  </a:tr>
                  <a:tr h="457200">
                    <a:tc>
                      <a:txBody>
                        <a:bodyPr/>
                        <a:lstStyle/>
                        <a:p>
                          <a:r>
                            <a:rPr lang="en-US" sz="2400" dirty="0" smtClean="0">
                              <a:latin typeface="+mn-lt"/>
                            </a:rPr>
                            <a:t>Proportion</a:t>
                          </a:r>
                          <a:endParaRPr lang="en-US" sz="2400" dirty="0">
                            <a:latin typeface="+mn-lt"/>
                          </a:endParaRPr>
                        </a:p>
                      </a:txBody>
                      <a:tcPr/>
                    </a:tc>
                    <a:tc>
                      <a:txBody>
                        <a:bodyPr/>
                        <a:lstStyle/>
                        <a:p>
                          <a:pPr algn="ctr"/>
                          <a:r>
                            <a:rPr lang="en-US" sz="2400" i="1" dirty="0" smtClean="0">
                              <a:latin typeface="+mn-lt"/>
                            </a:rPr>
                            <a:t>p</a:t>
                          </a:r>
                          <a:endParaRPr lang="en-US" sz="2400" i="1" dirty="0">
                            <a:latin typeface="+mn-lt"/>
                          </a:endParaRPr>
                        </a:p>
                      </a:txBody>
                      <a:tcPr/>
                    </a:tc>
                    <a:tc>
                      <a:txBody>
                        <a:bodyPr/>
                        <a:lstStyle/>
                        <a:p>
                          <a:pPr algn="ctr"/>
                          <a:r>
                            <a:rPr lang="en-US" sz="2400" i="1" dirty="0" smtClean="0">
                              <a:latin typeface="+mn-lt"/>
                            </a:rPr>
                            <a:t>P</a:t>
                          </a:r>
                          <a:r>
                            <a:rPr lang="en-US" sz="2400" i="1" baseline="-25000" dirty="0" smtClean="0">
                              <a:latin typeface="+mn-lt"/>
                            </a:rPr>
                            <a:t>S</a:t>
                          </a:r>
                          <a:endParaRPr lang="en-US" sz="2400" i="1" baseline="-25000" dirty="0">
                            <a:latin typeface="+mn-lt"/>
                          </a:endParaRPr>
                        </a:p>
                      </a:txBody>
                      <a:tcPr/>
                    </a:tc>
                    <a:extLst>
                      <a:ext uri="{0D108BD9-81ED-4DB2-BD59-A6C34878D82A}">
                        <a16:rowId xmlns:a16="http://schemas.microsoft.com/office/drawing/2014/main" val="2406457977"/>
                      </a:ext>
                    </a:extLst>
                  </a:tr>
                  <a:tr h="457200">
                    <a:tc>
                      <a:txBody>
                        <a:bodyPr/>
                        <a:lstStyle/>
                        <a:p>
                          <a:r>
                            <a:rPr lang="en-US" sz="2400" dirty="0" smtClean="0">
                              <a:latin typeface="+mn-lt"/>
                            </a:rPr>
                            <a:t>Variance</a:t>
                          </a:r>
                          <a:endParaRPr lang="en-US" sz="2400" dirty="0">
                            <a:latin typeface="+mn-lt"/>
                          </a:endParaRPr>
                        </a:p>
                      </a:txBody>
                      <a:tcPr/>
                    </a:tc>
                    <a:tc>
                      <a:txBody>
                        <a:bodyPr/>
                        <a:lstStyle/>
                        <a:p>
                          <a:pPr algn="ctr"/>
                          <a:r>
                            <a:rPr lang="el-GR" sz="2400" i="1" baseline="0" dirty="0" smtClean="0">
                              <a:latin typeface="+mn-lt"/>
                            </a:rPr>
                            <a:t>σ</a:t>
                          </a:r>
                          <a:r>
                            <a:rPr lang="en-US" sz="2400" baseline="30000" dirty="0" smtClean="0">
                              <a:latin typeface="+mn-lt"/>
                            </a:rPr>
                            <a:t>2</a:t>
                          </a:r>
                          <a:endParaRPr lang="en-US" sz="2400" baseline="30000" dirty="0">
                            <a:latin typeface="+mn-lt"/>
                          </a:endParaRPr>
                        </a:p>
                      </a:txBody>
                      <a:tcPr/>
                    </a:tc>
                    <a:tc>
                      <a:txBody>
                        <a:bodyPr/>
                        <a:lstStyle/>
                        <a:p>
                          <a:pPr algn="ctr"/>
                          <a:r>
                            <a:rPr lang="en-US" sz="2400" i="1" dirty="0" smtClean="0">
                              <a:latin typeface="+mn-lt"/>
                            </a:rPr>
                            <a:t>S</a:t>
                          </a:r>
                          <a:r>
                            <a:rPr lang="en-US" sz="2400" i="1" baseline="30000" dirty="0" smtClean="0">
                              <a:latin typeface="+mn-lt"/>
                            </a:rPr>
                            <a:t>2</a:t>
                          </a:r>
                          <a:endParaRPr lang="en-US" sz="2400" i="1" baseline="30000" dirty="0">
                            <a:latin typeface="+mn-lt"/>
                          </a:endParaRPr>
                        </a:p>
                      </a:txBody>
                      <a:tcPr/>
                    </a:tc>
                    <a:extLst>
                      <a:ext uri="{0D108BD9-81ED-4DB2-BD59-A6C34878D82A}">
                        <a16:rowId xmlns:a16="http://schemas.microsoft.com/office/drawing/2014/main" val="2786670113"/>
                      </a:ext>
                    </a:extLst>
                  </a:tr>
                  <a:tr h="457200">
                    <a:tc>
                      <a:txBody>
                        <a:bodyPr/>
                        <a:lstStyle/>
                        <a:p>
                          <a:r>
                            <a:rPr lang="en-US" sz="2400" dirty="0" smtClean="0">
                              <a:latin typeface="+mn-lt"/>
                            </a:rPr>
                            <a:t>Difference</a:t>
                          </a:r>
                          <a:endParaRPr lang="en-US" sz="24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2400" i="1" dirty="0" smtClean="0">
                              <a:latin typeface="+mn-lt"/>
                            </a:rPr>
                            <a:t>μ</a:t>
                          </a:r>
                          <a:r>
                            <a:rPr lang="en-US" sz="2400" i="0" baseline="-25000" dirty="0" smtClean="0">
                              <a:latin typeface="+mn-lt"/>
                            </a:rPr>
                            <a:t>1</a:t>
                          </a:r>
                          <a:r>
                            <a:rPr lang="en-US" sz="2400" i="0" baseline="0" dirty="0" smtClean="0">
                              <a:latin typeface="+mn-lt"/>
                            </a:rPr>
                            <a:t> – </a:t>
                          </a:r>
                          <a:r>
                            <a:rPr lang="el-GR" sz="2400" i="1" dirty="0" smtClean="0">
                              <a:latin typeface="+mn-lt"/>
                            </a:rPr>
                            <a:t>μ</a:t>
                          </a:r>
                          <a:r>
                            <a:rPr lang="en-US" sz="2400" i="0" baseline="-25000" dirty="0" smtClean="0">
                              <a:latin typeface="+mn-lt"/>
                            </a:rPr>
                            <a:t>2 </a:t>
                          </a:r>
                        </a:p>
                      </a:txBody>
                      <a:tcPr/>
                    </a:tc>
                    <a:tc>
                      <a:txBody>
                        <a:bodyPr/>
                        <a:lstStyle/>
                        <a:p>
                          <a:endParaRPr lang="en-US"/>
                        </a:p>
                      </a:txBody>
                      <a:tcPr>
                        <a:blipFill>
                          <a:blip r:embed="rId2"/>
                          <a:stretch>
                            <a:fillRect l="-137658" t="-409333" r="-791" b="-30667"/>
                          </a:stretch>
                        </a:blipFill>
                      </a:tcPr>
                    </a:tc>
                    <a:extLst>
                      <a:ext uri="{0D108BD9-81ED-4DB2-BD59-A6C34878D82A}">
                        <a16:rowId xmlns:a16="http://schemas.microsoft.com/office/drawing/2014/main" val="759417328"/>
                      </a:ext>
                    </a:extLst>
                  </a:tr>
                </a:tbl>
              </a:graphicData>
            </a:graphic>
          </p:graphicFrame>
        </mc:Fallback>
      </mc:AlternateContent>
    </p:spTree>
    <p:extLst>
      <p:ext uri="{BB962C8B-B14F-4D97-AF65-F5344CB8AC3E}">
        <p14:creationId xmlns:p14="http://schemas.microsoft.com/office/powerpoint/2010/main" val="19351944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Estimates</a:t>
            </a:r>
            <a:endParaRPr lang="en-US" dirty="0"/>
          </a:p>
        </p:txBody>
      </p:sp>
      <p:pic>
        <p:nvPicPr>
          <p:cNvPr id="3" name="Picture 2"/>
          <p:cNvPicPr>
            <a:picLocks noChangeAspect="1"/>
          </p:cNvPicPr>
          <p:nvPr/>
        </p:nvPicPr>
        <p:blipFill rotWithShape="1">
          <a:blip r:embed="rId2"/>
          <a:srcRect l="1324" t="1830" r="669" b="2974"/>
          <a:stretch/>
        </p:blipFill>
        <p:spPr>
          <a:xfrm>
            <a:off x="2209800" y="762000"/>
            <a:ext cx="6027128" cy="4235279"/>
          </a:xfrm>
          <a:prstGeom prst="rect">
            <a:avLst/>
          </a:prstGeom>
        </p:spPr>
      </p:pic>
      <p:sp>
        <p:nvSpPr>
          <p:cNvPr id="4" name="Rectangle 3"/>
          <p:cNvSpPr/>
          <p:nvPr/>
        </p:nvSpPr>
        <p:spPr>
          <a:xfrm>
            <a:off x="228600" y="5181600"/>
            <a:ext cx="8839200" cy="1554272"/>
          </a:xfrm>
          <a:prstGeom prst="rect">
            <a:avLst/>
          </a:prstGeom>
        </p:spPr>
        <p:txBody>
          <a:bodyPr wrap="square">
            <a:spAutoFit/>
          </a:bodyPr>
          <a:lstStyle/>
          <a:p>
            <a:pPr marL="342900" indent="-342900">
              <a:spcAft>
                <a:spcPts val="1800"/>
              </a:spcAft>
              <a:buFont typeface="Wingdings" panose="05000000000000000000" pitchFamily="2" charset="2"/>
              <a:buChar char="§"/>
            </a:pPr>
            <a:r>
              <a:rPr lang="en-US" altLang="en-US" sz="2000" b="1" dirty="0"/>
              <a:t>An interval estimate is </a:t>
            </a:r>
            <a:r>
              <a:rPr lang="en-US" altLang="en-US" sz="2000" b="1" dirty="0" smtClean="0"/>
              <a:t>interval</a:t>
            </a:r>
            <a:r>
              <a:rPr lang="en-US" altLang="en-US" sz="2000" b="1" dirty="0"/>
              <a:t>, or range of values, used to estimate a population parameter. </a:t>
            </a:r>
          </a:p>
          <a:p>
            <a:pPr marL="342900" indent="-342900">
              <a:spcAft>
                <a:spcPts val="1800"/>
              </a:spcAft>
              <a:buFont typeface="Wingdings" panose="05000000000000000000" pitchFamily="2" charset="2"/>
              <a:buChar char="§"/>
            </a:pPr>
            <a:r>
              <a:rPr lang="en-US" altLang="en-US" sz="2000" b="1" dirty="0"/>
              <a:t>Provides information about </a:t>
            </a:r>
            <a:r>
              <a:rPr lang="en-US" altLang="en-US" sz="2000" b="1" dirty="0" smtClean="0"/>
              <a:t>closeness </a:t>
            </a:r>
            <a:r>
              <a:rPr lang="en-US" altLang="en-US" sz="2000" b="1" dirty="0"/>
              <a:t>to </a:t>
            </a:r>
            <a:r>
              <a:rPr lang="en-US" altLang="en-US" sz="2000" b="1" dirty="0" smtClean="0"/>
              <a:t>unknown </a:t>
            </a:r>
            <a:r>
              <a:rPr lang="en-US" altLang="en-US" sz="2000" b="1" dirty="0"/>
              <a:t>population parameter.</a:t>
            </a:r>
          </a:p>
        </p:txBody>
      </p:sp>
    </p:spTree>
    <p:extLst>
      <p:ext uri="{BB962C8B-B14F-4D97-AF65-F5344CB8AC3E}">
        <p14:creationId xmlns:p14="http://schemas.microsoft.com/office/powerpoint/2010/main" val="37668305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47309" y="4191000"/>
            <a:ext cx="4944291" cy="2588441"/>
          </a:xfrm>
          <a:prstGeom prst="rect">
            <a:avLst/>
          </a:prstGeom>
        </p:spPr>
      </p:pic>
      <p:sp>
        <p:nvSpPr>
          <p:cNvPr id="7172" name="Text Box 4"/>
          <p:cNvSpPr txBox="1">
            <a:spLocks noChangeArrowheads="1"/>
          </p:cNvSpPr>
          <p:nvPr/>
        </p:nvSpPr>
        <p:spPr bwMode="auto">
          <a:xfrm>
            <a:off x="76200" y="733247"/>
            <a:ext cx="8915400" cy="641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ts val="0"/>
              </a:spcBef>
              <a:spcAft>
                <a:spcPts val="1800"/>
              </a:spcAft>
              <a:buFont typeface="Wingdings" panose="05000000000000000000" pitchFamily="2" charset="2"/>
              <a:buChar char="§"/>
            </a:pPr>
            <a:r>
              <a:rPr lang="en-US" altLang="en-US" sz="2400" b="1" dirty="0" smtClean="0">
                <a:latin typeface="+mn-lt"/>
              </a:rPr>
              <a:t>Confidence </a:t>
            </a:r>
            <a:r>
              <a:rPr lang="en-US" altLang="en-US" sz="2400" b="1" dirty="0">
                <a:latin typeface="+mn-lt"/>
              </a:rPr>
              <a:t>interval estimate</a:t>
            </a:r>
            <a:r>
              <a:rPr lang="en-US" altLang="en-US" sz="2400" dirty="0">
                <a:latin typeface="+mn-lt"/>
              </a:rPr>
              <a:t> of </a:t>
            </a:r>
            <a:r>
              <a:rPr lang="en-US" altLang="en-US" sz="2400" dirty="0" smtClean="0">
                <a:latin typeface="+mn-lt"/>
              </a:rPr>
              <a:t>parameter </a:t>
            </a:r>
            <a:r>
              <a:rPr lang="en-US" altLang="en-US" sz="2400" dirty="0">
                <a:latin typeface="+mn-lt"/>
              </a:rPr>
              <a:t>consists </a:t>
            </a:r>
            <a:r>
              <a:rPr lang="en-US" altLang="en-US" sz="2400" dirty="0" smtClean="0">
                <a:latin typeface="+mn-lt"/>
              </a:rPr>
              <a:t>of </a:t>
            </a:r>
            <a:r>
              <a:rPr lang="en-US" altLang="en-US" sz="2400" dirty="0">
                <a:latin typeface="+mn-lt"/>
              </a:rPr>
              <a:t>interval of numbers along with </a:t>
            </a:r>
            <a:r>
              <a:rPr lang="en-US" altLang="en-US" sz="2400" dirty="0" smtClean="0">
                <a:latin typeface="+mn-lt"/>
              </a:rPr>
              <a:t>probability </a:t>
            </a:r>
            <a:r>
              <a:rPr lang="en-US" altLang="en-US" sz="2400" dirty="0">
                <a:latin typeface="+mn-lt"/>
              </a:rPr>
              <a:t>that </a:t>
            </a:r>
            <a:r>
              <a:rPr lang="en-US" altLang="en-US" sz="2400" dirty="0" smtClean="0">
                <a:latin typeface="+mn-lt"/>
              </a:rPr>
              <a:t>interval </a:t>
            </a:r>
            <a:r>
              <a:rPr lang="en-US" altLang="en-US" sz="2400" dirty="0">
                <a:latin typeface="+mn-lt"/>
              </a:rPr>
              <a:t>contains </a:t>
            </a:r>
            <a:r>
              <a:rPr lang="en-US" altLang="en-US" sz="2400" dirty="0" smtClean="0">
                <a:latin typeface="+mn-lt"/>
              </a:rPr>
              <a:t>unknown </a:t>
            </a:r>
            <a:r>
              <a:rPr lang="en-US" altLang="en-US" sz="2400" dirty="0">
                <a:latin typeface="+mn-lt"/>
              </a:rPr>
              <a:t>parameter</a:t>
            </a:r>
            <a:r>
              <a:rPr lang="en-US" altLang="en-US" sz="2400" dirty="0" smtClean="0">
                <a:latin typeface="+mn-lt"/>
              </a:rPr>
              <a:t>.</a:t>
            </a:r>
          </a:p>
          <a:p>
            <a:pPr marL="800100" lvl="1" indent="-342900">
              <a:spcBef>
                <a:spcPts val="0"/>
              </a:spcBef>
              <a:spcAft>
                <a:spcPts val="1800"/>
              </a:spcAft>
              <a:buFont typeface="Arial" panose="020B0604020202020204" pitchFamily="34" charset="0"/>
              <a:buChar char="•"/>
            </a:pPr>
            <a:r>
              <a:rPr lang="en-US" sz="2400" b="1" dirty="0">
                <a:latin typeface="+mn-lt"/>
              </a:rPr>
              <a:t>An interval of estimates that is likely to capture population value</a:t>
            </a:r>
            <a:r>
              <a:rPr lang="en-US" sz="2400" b="1" dirty="0" smtClean="0">
                <a:latin typeface="+mn-lt"/>
              </a:rPr>
              <a:t>.</a:t>
            </a:r>
            <a:endParaRPr lang="en-US" altLang="en-US" sz="2400" dirty="0" smtClean="0">
              <a:latin typeface="+mn-lt"/>
            </a:endParaRPr>
          </a:p>
          <a:p>
            <a:pPr marL="342900" indent="-342900">
              <a:spcBef>
                <a:spcPts val="0"/>
              </a:spcBef>
              <a:spcAft>
                <a:spcPts val="1800"/>
              </a:spcAft>
              <a:buFont typeface="Wingdings" panose="05000000000000000000" pitchFamily="2" charset="2"/>
              <a:buChar char="§"/>
            </a:pPr>
            <a:r>
              <a:rPr lang="en-US" altLang="en-US" sz="2400" b="1" dirty="0" smtClean="0">
                <a:latin typeface="+mn-lt"/>
              </a:rPr>
              <a:t>Level </a:t>
            </a:r>
            <a:r>
              <a:rPr lang="en-US" altLang="en-US" sz="2400" b="1" dirty="0">
                <a:latin typeface="+mn-lt"/>
              </a:rPr>
              <a:t>of </a:t>
            </a:r>
            <a:r>
              <a:rPr lang="en-US" altLang="en-US" sz="2400" b="1" dirty="0" smtClean="0">
                <a:latin typeface="+mn-lt"/>
              </a:rPr>
              <a:t>confidence</a:t>
            </a:r>
            <a:r>
              <a:rPr lang="en-US" altLang="en-US" sz="2400" dirty="0" smtClean="0">
                <a:latin typeface="+mn-lt"/>
              </a:rPr>
              <a:t> </a:t>
            </a:r>
            <a:r>
              <a:rPr lang="en-US" altLang="en-US" sz="2400" dirty="0">
                <a:latin typeface="+mn-lt"/>
              </a:rPr>
              <a:t>is </a:t>
            </a:r>
            <a:r>
              <a:rPr lang="en-US" altLang="en-US" sz="2400" dirty="0" smtClean="0">
                <a:latin typeface="+mn-lt"/>
              </a:rPr>
              <a:t>probability </a:t>
            </a:r>
            <a:r>
              <a:rPr lang="en-US" altLang="en-US" sz="2400" dirty="0">
                <a:latin typeface="+mn-lt"/>
              </a:rPr>
              <a:t>that </a:t>
            </a:r>
            <a:r>
              <a:rPr lang="en-US" altLang="en-US" sz="2400" dirty="0" smtClean="0">
                <a:latin typeface="+mn-lt"/>
              </a:rPr>
              <a:t>represents </a:t>
            </a:r>
            <a:r>
              <a:rPr lang="en-US" altLang="en-US" sz="2400" dirty="0">
                <a:latin typeface="+mn-lt"/>
              </a:rPr>
              <a:t>percentage of intervals that will </a:t>
            </a:r>
            <a:r>
              <a:rPr lang="en-US" altLang="en-US" sz="2400" dirty="0" smtClean="0">
                <a:latin typeface="+mn-lt"/>
              </a:rPr>
              <a:t>contain true population parameter </a:t>
            </a:r>
            <a:r>
              <a:rPr lang="en-US" altLang="en-US" sz="2400" dirty="0">
                <a:latin typeface="+mn-lt"/>
              </a:rPr>
              <a:t>if </a:t>
            </a:r>
            <a:r>
              <a:rPr lang="en-US" altLang="en-US" sz="2400" dirty="0" smtClean="0">
                <a:latin typeface="+mn-lt"/>
              </a:rPr>
              <a:t>large </a:t>
            </a:r>
            <a:r>
              <a:rPr lang="en-US" altLang="en-US" sz="2400" dirty="0">
                <a:latin typeface="+mn-lt"/>
              </a:rPr>
              <a:t>number of repeated samples are obtained. </a:t>
            </a:r>
            <a:endParaRPr lang="en-US" altLang="en-US" sz="2400" dirty="0" smtClean="0">
              <a:latin typeface="+mn-lt"/>
            </a:endParaRPr>
          </a:p>
          <a:p>
            <a:pPr marL="687388" lvl="1" indent="-342900">
              <a:spcBef>
                <a:spcPts val="0"/>
              </a:spcBef>
              <a:spcAft>
                <a:spcPts val="1800"/>
              </a:spcAft>
              <a:buFont typeface="Arial" panose="020B0604020202020204" pitchFamily="34" charset="0"/>
              <a:buChar char="•"/>
            </a:pPr>
            <a:r>
              <a:rPr lang="en-US" altLang="en-US" sz="2400" dirty="0">
                <a:latin typeface="+mn-lt"/>
                <a:cs typeface="Times New Roman" panose="02020603050405020304" pitchFamily="18" charset="0"/>
              </a:rPr>
              <a:t>C</a:t>
            </a:r>
            <a:r>
              <a:rPr lang="en-US" altLang="en-US" sz="2400" dirty="0" smtClean="0">
                <a:latin typeface="+mn-lt"/>
                <a:cs typeface="Times New Roman" panose="02020603050405020304" pitchFamily="18" charset="0"/>
              </a:rPr>
              <a:t>onfidence level is denoted                                                                                  as </a:t>
            </a:r>
            <a:r>
              <a:rPr lang="en-US" altLang="en-US" sz="2400" dirty="0">
                <a:latin typeface="+mn-lt"/>
                <a:cs typeface="Times New Roman" panose="02020603050405020304" pitchFamily="18" charset="0"/>
              </a:rPr>
              <a:t>100(1-α</a:t>
            </a:r>
            <a:r>
              <a:rPr lang="en-US" altLang="en-US" sz="2400" dirty="0" smtClean="0">
                <a:latin typeface="+mn-lt"/>
                <a:cs typeface="Times New Roman" panose="02020603050405020304" pitchFamily="18" charset="0"/>
              </a:rPr>
              <a:t>)%.</a:t>
            </a:r>
          </a:p>
          <a:p>
            <a:pPr marL="687388" lvl="1" indent="-342900">
              <a:spcBef>
                <a:spcPts val="0"/>
              </a:spcBef>
              <a:spcAft>
                <a:spcPts val="1800"/>
              </a:spcAft>
              <a:buFont typeface="Arial" panose="020B0604020202020204" pitchFamily="34" charset="0"/>
              <a:buChar char="•"/>
            </a:pPr>
            <a:r>
              <a:rPr lang="en-US" altLang="en-US" sz="2400" dirty="0">
                <a:latin typeface="+mn-lt"/>
                <a:cs typeface="Times New Roman" panose="02020603050405020304" pitchFamily="18" charset="0"/>
              </a:rPr>
              <a:t>M</a:t>
            </a:r>
            <a:r>
              <a:rPr lang="en-US" altLang="en-US" sz="2400" dirty="0" smtClean="0">
                <a:latin typeface="+mn-lt"/>
                <a:cs typeface="Times New Roman" panose="02020603050405020304" pitchFamily="18" charset="0"/>
              </a:rPr>
              <a:t>ost </a:t>
            </a:r>
            <a:r>
              <a:rPr lang="en-US" altLang="en-US" sz="2400" dirty="0">
                <a:latin typeface="+mn-lt"/>
                <a:cs typeface="Times New Roman" panose="02020603050405020304" pitchFamily="18" charset="0"/>
              </a:rPr>
              <a:t>frequently used </a:t>
            </a:r>
            <a:r>
              <a:rPr lang="en-US" altLang="en-US" sz="2400" dirty="0" smtClean="0">
                <a:latin typeface="+mn-lt"/>
                <a:cs typeface="Times New Roman" panose="02020603050405020304" pitchFamily="18" charset="0"/>
              </a:rPr>
              <a:t>                                                                    confidence levels:                                                                            90</a:t>
            </a:r>
            <a:r>
              <a:rPr lang="en-US" altLang="en-US" sz="2400" dirty="0">
                <a:latin typeface="+mn-lt"/>
                <a:cs typeface="Times New Roman" panose="02020603050405020304" pitchFamily="18" charset="0"/>
              </a:rPr>
              <a:t>%, </a:t>
            </a:r>
            <a:r>
              <a:rPr lang="en-US" altLang="en-US" sz="2400" dirty="0" smtClean="0">
                <a:latin typeface="+mn-lt"/>
                <a:cs typeface="Times New Roman" panose="02020603050405020304" pitchFamily="18" charset="0"/>
              </a:rPr>
              <a:t>95%, 99% </a:t>
            </a:r>
          </a:p>
          <a:p>
            <a:pPr>
              <a:spcBef>
                <a:spcPts val="0"/>
              </a:spcBef>
              <a:spcAft>
                <a:spcPts val="1800"/>
              </a:spcAft>
            </a:pPr>
            <a:endParaRPr lang="en-US" altLang="en-US" sz="2400" dirty="0">
              <a:latin typeface="+mn-lt"/>
            </a:endParaRPr>
          </a:p>
        </p:txBody>
      </p:sp>
      <p:sp>
        <p:nvSpPr>
          <p:cNvPr id="2" name="Title 1"/>
          <p:cNvSpPr>
            <a:spLocks noGrp="1"/>
          </p:cNvSpPr>
          <p:nvPr>
            <p:ph type="title"/>
          </p:nvPr>
        </p:nvSpPr>
        <p:spPr/>
        <p:txBody>
          <a:bodyPr/>
          <a:lstStyle/>
          <a:p>
            <a:r>
              <a:rPr lang="en-US" dirty="0" smtClean="0"/>
              <a:t>Confidence Intervals</a:t>
            </a:r>
            <a:endParaRPr lang="en-US" dirty="0"/>
          </a:p>
        </p:txBody>
      </p:sp>
    </p:spTree>
    <p:extLst>
      <p:ext uri="{BB962C8B-B14F-4D97-AF65-F5344CB8AC3E}">
        <p14:creationId xmlns:p14="http://schemas.microsoft.com/office/powerpoint/2010/main" val="28605444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p:txBody>
          <a:bodyPr/>
          <a:lstStyle/>
          <a:p>
            <a:pPr eaLnBrk="1" hangingPunct="1"/>
            <a:r>
              <a:rPr lang="en-US" altLang="en-US" b="1" dirty="0" smtClean="0">
                <a:latin typeface="Arial Narrow" panose="020B0606020202030204" pitchFamily="34" charset="0"/>
                <a:cs typeface="Times New Roman" panose="02020603050405020304" pitchFamily="18" charset="0"/>
              </a:rPr>
              <a:t>Width and Precision of CI</a:t>
            </a:r>
            <a:endParaRPr lang="en-US" altLang="en-US" dirty="0" smtClean="0">
              <a:latin typeface="Arial Narrow" panose="020B0606020202030204" pitchFamily="34" charset="0"/>
              <a:cs typeface="Times New Roman" panose="02020603050405020304" pitchFamily="18" charset="0"/>
            </a:endParaRPr>
          </a:p>
        </p:txBody>
      </p:sp>
      <p:sp>
        <p:nvSpPr>
          <p:cNvPr id="9222" name="Rectangle 3"/>
          <p:cNvSpPr>
            <a:spLocks noGrp="1" noChangeArrowheads="1"/>
          </p:cNvSpPr>
          <p:nvPr>
            <p:ph type="body" idx="4294967295"/>
          </p:nvPr>
        </p:nvSpPr>
        <p:spPr>
          <a:xfrm>
            <a:off x="228600" y="2765499"/>
            <a:ext cx="8736188" cy="4038600"/>
          </a:xfrm>
        </p:spPr>
        <p:txBody>
          <a:bodyPr/>
          <a:lstStyle/>
          <a:p>
            <a:pPr marL="233363" indent="-233363" eaLnBrk="1" hangingPunct="1">
              <a:spcBef>
                <a:spcPts val="0"/>
              </a:spcBef>
              <a:spcAft>
                <a:spcPts val="1200"/>
              </a:spcAft>
            </a:pPr>
            <a:r>
              <a:rPr lang="en-US" altLang="en-US" sz="2200" b="1" dirty="0">
                <a:cs typeface="Times New Roman" panose="02020603050405020304" pitchFamily="18" charset="0"/>
              </a:rPr>
              <a:t>P</a:t>
            </a:r>
            <a:r>
              <a:rPr lang="en-US" altLang="en-US" sz="2200" b="1" dirty="0" smtClean="0">
                <a:cs typeface="Times New Roman" panose="02020603050405020304" pitchFamily="18" charset="0"/>
              </a:rPr>
              <a:t>recision of interval is conveyed by width of interval.</a:t>
            </a:r>
          </a:p>
          <a:p>
            <a:pPr marL="233363" indent="-233363">
              <a:spcBef>
                <a:spcPts val="0"/>
              </a:spcBef>
              <a:spcAft>
                <a:spcPts val="1200"/>
              </a:spcAft>
            </a:pPr>
            <a:r>
              <a:rPr lang="en-US" sz="2200" b="1" dirty="0" smtClean="0"/>
              <a:t>Every </a:t>
            </a:r>
            <a:r>
              <a:rPr lang="en-US" sz="2200" b="1" dirty="0"/>
              <a:t>confidence interval is </a:t>
            </a:r>
            <a:r>
              <a:rPr lang="en-US" sz="2200" b="1" dirty="0" smtClean="0"/>
              <a:t>balance </a:t>
            </a:r>
            <a:r>
              <a:rPr lang="en-US" sz="2200" b="1" dirty="0"/>
              <a:t>between certainty and </a:t>
            </a:r>
            <a:r>
              <a:rPr lang="en-US" sz="2200" b="1" dirty="0" smtClean="0"/>
              <a:t>precision. </a:t>
            </a:r>
          </a:p>
          <a:p>
            <a:pPr marL="569913" lvl="1" indent="-225425">
              <a:spcBef>
                <a:spcPts val="0"/>
              </a:spcBef>
              <a:spcAft>
                <a:spcPts val="1200"/>
              </a:spcAft>
            </a:pPr>
            <a:r>
              <a:rPr lang="en-US" altLang="en-US" sz="2000" dirty="0" smtClean="0">
                <a:cs typeface="Times New Roman" panose="02020603050405020304" pitchFamily="18" charset="0"/>
              </a:rPr>
              <a:t>Higher confidence </a:t>
            </a:r>
            <a:r>
              <a:rPr lang="en-US" altLang="en-US" sz="2000" dirty="0">
                <a:cs typeface="Times New Roman" panose="02020603050405020304" pitchFamily="18" charset="0"/>
              </a:rPr>
              <a:t>level, </a:t>
            </a:r>
            <a:r>
              <a:rPr lang="en-US" altLang="en-US" sz="2000" dirty="0" smtClean="0">
                <a:cs typeface="Times New Roman" panose="02020603050405020304" pitchFamily="18" charset="0"/>
              </a:rPr>
              <a:t>more likely </a:t>
            </a:r>
            <a:r>
              <a:rPr lang="en-US" altLang="en-US" sz="2000" dirty="0">
                <a:cs typeface="Times New Roman" panose="02020603050405020304" pitchFamily="18" charset="0"/>
              </a:rPr>
              <a:t>that </a:t>
            </a:r>
            <a:r>
              <a:rPr lang="en-US" altLang="en-US" sz="2000" dirty="0" smtClean="0">
                <a:cs typeface="Times New Roman" panose="02020603050405020304" pitchFamily="18" charset="0"/>
              </a:rPr>
              <a:t>true </a:t>
            </a:r>
            <a:r>
              <a:rPr lang="en-US" altLang="en-US" sz="2000" dirty="0">
                <a:cs typeface="Times New Roman" panose="02020603050405020304" pitchFamily="18" charset="0"/>
              </a:rPr>
              <a:t>value of </a:t>
            </a:r>
            <a:r>
              <a:rPr lang="en-US" altLang="en-US" sz="2000" dirty="0" smtClean="0">
                <a:cs typeface="Times New Roman" panose="02020603050405020304" pitchFamily="18" charset="0"/>
              </a:rPr>
              <a:t>parameter </a:t>
            </a:r>
            <a:r>
              <a:rPr lang="en-US" altLang="en-US" sz="2000" dirty="0">
                <a:cs typeface="Times New Roman" panose="02020603050405020304" pitchFamily="18" charset="0"/>
              </a:rPr>
              <a:t>being estimated lies within </a:t>
            </a:r>
            <a:r>
              <a:rPr lang="en-US" altLang="en-US" sz="2000" dirty="0" smtClean="0">
                <a:cs typeface="Times New Roman" panose="02020603050405020304" pitchFamily="18" charset="0"/>
              </a:rPr>
              <a:t>interval</a:t>
            </a:r>
            <a:r>
              <a:rPr lang="en-US" altLang="en-US" sz="2000" dirty="0">
                <a:cs typeface="Times New Roman" panose="02020603050405020304" pitchFamily="18" charset="0"/>
              </a:rPr>
              <a:t>. </a:t>
            </a:r>
          </a:p>
          <a:p>
            <a:pPr marL="569913" lvl="1" indent="-225425">
              <a:spcBef>
                <a:spcPts val="0"/>
              </a:spcBef>
              <a:spcAft>
                <a:spcPts val="1200"/>
              </a:spcAft>
            </a:pPr>
            <a:r>
              <a:rPr lang="en-US" altLang="en-US" sz="2000" dirty="0">
                <a:cs typeface="Times New Roman" panose="02020603050405020304" pitchFamily="18" charset="0"/>
              </a:rPr>
              <a:t>V</a:t>
            </a:r>
            <a:r>
              <a:rPr lang="en-US" altLang="en-US" sz="2000" dirty="0" smtClean="0">
                <a:cs typeface="Times New Roman" panose="02020603050405020304" pitchFamily="18" charset="0"/>
              </a:rPr>
              <a:t>ery wide CI implies great deal of uncertainty. </a:t>
            </a:r>
          </a:p>
          <a:p>
            <a:pPr marL="233363" indent="-233363" eaLnBrk="1" hangingPunct="1">
              <a:spcBef>
                <a:spcPts val="0"/>
              </a:spcBef>
              <a:spcAft>
                <a:spcPts val="1200"/>
              </a:spcAft>
            </a:pPr>
            <a:r>
              <a:rPr lang="en-US" altLang="en-US" sz="2200" b="1" dirty="0" smtClean="0">
                <a:cs typeface="Times New Roman" panose="02020603050405020304" pitchFamily="18" charset="0"/>
              </a:rPr>
              <a:t>Higher confidence </a:t>
            </a:r>
            <a:r>
              <a:rPr lang="en-US" altLang="en-US" sz="2200" b="1" dirty="0" smtClean="0">
                <a:cs typeface="Times New Roman" panose="02020603050405020304" pitchFamily="18" charset="0"/>
                <a:sym typeface="Wingdings" panose="05000000000000000000" pitchFamily="2" charset="2"/>
              </a:rPr>
              <a:t> wider interval</a:t>
            </a:r>
          </a:p>
          <a:p>
            <a:pPr marL="233363" indent="-233363" eaLnBrk="1" hangingPunct="1">
              <a:spcBef>
                <a:spcPts val="0"/>
              </a:spcBef>
              <a:spcAft>
                <a:spcPts val="1200"/>
              </a:spcAft>
            </a:pPr>
            <a:r>
              <a:rPr lang="en-US" altLang="en-US" sz="2200" b="1" dirty="0" smtClean="0">
                <a:cs typeface="Times New Roman" panose="02020603050405020304" pitchFamily="18" charset="0"/>
                <a:sym typeface="Wingdings" panose="05000000000000000000" pitchFamily="2" charset="2"/>
              </a:rPr>
              <a:t>Larger sample size (n)  narrower interval</a:t>
            </a:r>
            <a:endParaRPr lang="en-US" altLang="en-US" sz="2200" dirty="0" smtClean="0">
              <a:cs typeface="Times New Roman" panose="02020603050405020304" pitchFamily="18" charset="0"/>
              <a:sym typeface="Wingdings" panose="05000000000000000000" pitchFamily="2" charset="2"/>
            </a:endParaRPr>
          </a:p>
          <a:p>
            <a:pPr marL="233363" indent="-233363" eaLnBrk="1" hangingPunct="1">
              <a:spcBef>
                <a:spcPts val="0"/>
              </a:spcBef>
              <a:spcAft>
                <a:spcPts val="1200"/>
              </a:spcAft>
            </a:pPr>
            <a:r>
              <a:rPr lang="en-US" altLang="en-US" sz="2200" b="1" dirty="0" smtClean="0">
                <a:cs typeface="Times New Roman" panose="02020603050405020304" pitchFamily="18" charset="0"/>
                <a:sym typeface="Wingdings" panose="05000000000000000000" pitchFamily="2" charset="2"/>
              </a:rPr>
              <a:t>For narrower CI, reduce confidence level or increase n</a:t>
            </a:r>
            <a:endParaRPr lang="en-US" altLang="en-US" sz="2200" b="1" dirty="0" smtClean="0">
              <a:cs typeface="Times New Roman" panose="02020603050405020304" pitchFamily="18" charset="0"/>
            </a:endParaRPr>
          </a:p>
        </p:txBody>
      </p:sp>
      <p:pic>
        <p:nvPicPr>
          <p:cNvPr id="4" name="Picture 3"/>
          <p:cNvPicPr>
            <a:picLocks noChangeAspect="1"/>
          </p:cNvPicPr>
          <p:nvPr/>
        </p:nvPicPr>
        <p:blipFill rotWithShape="1">
          <a:blip r:embed="rId2"/>
          <a:srcRect t="2631"/>
          <a:stretch/>
        </p:blipFill>
        <p:spPr>
          <a:xfrm>
            <a:off x="914401" y="734224"/>
            <a:ext cx="7315200" cy="1938184"/>
          </a:xfrm>
          <a:prstGeom prst="rect">
            <a:avLst/>
          </a:prstGeom>
        </p:spPr>
      </p:pic>
    </p:spTree>
    <p:extLst>
      <p:ext uri="{BB962C8B-B14F-4D97-AF65-F5344CB8AC3E}">
        <p14:creationId xmlns:p14="http://schemas.microsoft.com/office/powerpoint/2010/main" val="6996110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 of Error</a:t>
            </a:r>
            <a:endParaRPr lang="en-US" dirty="0"/>
          </a:p>
        </p:txBody>
      </p:sp>
      <p:sp>
        <p:nvSpPr>
          <p:cNvPr id="7" name="Text Box 3"/>
          <p:cNvSpPr txBox="1">
            <a:spLocks noChangeArrowheads="1"/>
          </p:cNvSpPr>
          <p:nvPr/>
        </p:nvSpPr>
        <p:spPr bwMode="auto">
          <a:xfrm>
            <a:off x="4762501" y="990600"/>
            <a:ext cx="4114799" cy="2057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ckThin">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Aft>
                <a:spcPts val="1800"/>
              </a:spcAft>
              <a:buFont typeface="Wingdings" panose="05000000000000000000" pitchFamily="2" charset="2"/>
              <a:buChar char="§"/>
            </a:pPr>
            <a:r>
              <a:rPr lang="en-US" altLang="en-US" sz="2400" dirty="0"/>
              <a:t>D</a:t>
            </a:r>
            <a:r>
              <a:rPr lang="en-US" altLang="en-US" sz="2400" dirty="0" smtClean="0"/>
              <a:t>ifference </a:t>
            </a:r>
            <a:r>
              <a:rPr lang="en-US" altLang="en-US" sz="2400" dirty="0"/>
              <a:t>between </a:t>
            </a:r>
            <a:r>
              <a:rPr lang="en-US" altLang="en-US" sz="2400" dirty="0" smtClean="0"/>
              <a:t>point </a:t>
            </a:r>
            <a:r>
              <a:rPr lang="en-US" altLang="en-US" sz="2400" dirty="0"/>
              <a:t>estimate and </a:t>
            </a:r>
            <a:r>
              <a:rPr lang="en-US" altLang="en-US" sz="2400" dirty="0" smtClean="0"/>
              <a:t>actual </a:t>
            </a:r>
            <a:r>
              <a:rPr lang="en-US" altLang="en-US" sz="2400" dirty="0"/>
              <a:t>population parameter value is </a:t>
            </a:r>
            <a:r>
              <a:rPr lang="en-US" altLang="en-US" sz="2400" dirty="0" smtClean="0"/>
              <a:t>called </a:t>
            </a:r>
            <a:r>
              <a:rPr lang="en-US" altLang="en-US" sz="2400" b="1" dirty="0"/>
              <a:t>sampling error</a:t>
            </a:r>
            <a:r>
              <a:rPr lang="en-US" altLang="en-US" sz="2400" dirty="0"/>
              <a:t>.</a:t>
            </a:r>
            <a:r>
              <a:rPr lang="en-US" altLang="en-US" sz="2400" b="1" dirty="0">
                <a:solidFill>
                  <a:schemeClr val="folHlink"/>
                </a:solidFill>
              </a:rPr>
              <a:t> </a:t>
            </a:r>
            <a:endParaRPr lang="en-US" altLang="en-US" sz="2400" b="1" dirty="0" smtClean="0">
              <a:solidFill>
                <a:schemeClr val="folHlink"/>
              </a:solidFill>
            </a:endParaRPr>
          </a:p>
          <a:p>
            <a:pPr marL="342900" indent="-342900">
              <a:spcAft>
                <a:spcPts val="1800"/>
              </a:spcAft>
              <a:buFont typeface="Wingdings" panose="05000000000000000000" pitchFamily="2" charset="2"/>
              <a:buChar char="§"/>
            </a:pPr>
            <a:r>
              <a:rPr lang="en-US" altLang="en-US" sz="2400" dirty="0" smtClean="0"/>
              <a:t>Given </a:t>
            </a:r>
            <a:r>
              <a:rPr lang="en-US" altLang="en-US" sz="2400" dirty="0"/>
              <a:t>a level of confidence, </a:t>
            </a:r>
            <a:r>
              <a:rPr lang="en-US" altLang="en-US" sz="2400" b="1" dirty="0" smtClean="0"/>
              <a:t>margin </a:t>
            </a:r>
            <a:r>
              <a:rPr lang="en-US" altLang="en-US" sz="2400" b="1" dirty="0"/>
              <a:t>of error</a:t>
            </a:r>
            <a:r>
              <a:rPr lang="en-US" altLang="en-US" sz="2400" dirty="0"/>
              <a:t> </a:t>
            </a:r>
            <a:r>
              <a:rPr lang="en-US" altLang="en-US" sz="2400" dirty="0" smtClean="0"/>
              <a:t>is </a:t>
            </a:r>
            <a:r>
              <a:rPr lang="en-US" altLang="en-US" sz="2400" dirty="0"/>
              <a:t>the greatest possible distance between </a:t>
            </a:r>
            <a:r>
              <a:rPr lang="en-US" altLang="en-US" sz="2400" dirty="0" smtClean="0"/>
              <a:t>point </a:t>
            </a:r>
            <a:r>
              <a:rPr lang="en-US" altLang="en-US" sz="2400" dirty="0"/>
              <a:t>estimate and </a:t>
            </a:r>
            <a:r>
              <a:rPr lang="en-US" altLang="en-US" sz="2400" dirty="0" smtClean="0"/>
              <a:t>actual population parameter. </a:t>
            </a:r>
            <a:endParaRPr lang="en-US" altLang="en-US" sz="2400" dirty="0"/>
          </a:p>
          <a:p>
            <a:pPr eaLnBrk="0" hangingPunct="0">
              <a:spcBef>
                <a:spcPct val="0"/>
              </a:spcBef>
            </a:pPr>
            <a:r>
              <a:rPr lang="en-US" altLang="en-US" b="1" dirty="0" smtClean="0">
                <a:solidFill>
                  <a:schemeClr val="folHlink"/>
                </a:solidFill>
              </a:rPr>
              <a:t> </a:t>
            </a:r>
            <a:endParaRPr lang="en-US" altLang="en-US" i="1" dirty="0"/>
          </a:p>
        </p:txBody>
      </p:sp>
      <p:pic>
        <p:nvPicPr>
          <p:cNvPr id="6" name="Picture 5"/>
          <p:cNvPicPr>
            <a:picLocks noChangeAspect="1"/>
          </p:cNvPicPr>
          <p:nvPr/>
        </p:nvPicPr>
        <p:blipFill rotWithShape="1">
          <a:blip r:embed="rId2"/>
          <a:srcRect l="10001" r="5714"/>
          <a:stretch/>
        </p:blipFill>
        <p:spPr>
          <a:xfrm>
            <a:off x="152400" y="1027981"/>
            <a:ext cx="4495800" cy="4121049"/>
          </a:xfrm>
          <a:prstGeom prst="rect">
            <a:avLst/>
          </a:prstGeom>
        </p:spPr>
      </p:pic>
    </p:spTree>
    <p:extLst>
      <p:ext uri="{BB962C8B-B14F-4D97-AF65-F5344CB8AC3E}">
        <p14:creationId xmlns:p14="http://schemas.microsoft.com/office/powerpoint/2010/main" val="5186642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381000" y="4114800"/>
            <a:ext cx="853440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0"/>
              </a:spcBef>
              <a:spcAft>
                <a:spcPts val="1200"/>
              </a:spcAft>
            </a:pPr>
            <a:r>
              <a:rPr lang="en-US" altLang="en-US" sz="2400" b="1" dirty="0">
                <a:cs typeface="Times New Roman" panose="02020603050405020304" pitchFamily="18" charset="0"/>
              </a:rPr>
              <a:t>Confidence level of 100(1-α)% implies that 100(1-α)% of all samples </a:t>
            </a:r>
            <a:r>
              <a:rPr lang="en-US" altLang="en-US" sz="2400" b="1" dirty="0" smtClean="0">
                <a:cs typeface="Times New Roman" panose="02020603050405020304" pitchFamily="18" charset="0"/>
              </a:rPr>
              <a:t>include </a:t>
            </a:r>
            <a:r>
              <a:rPr lang="en-US" altLang="en-US" sz="2400" b="1" dirty="0">
                <a:cs typeface="Times New Roman" panose="02020603050405020304" pitchFamily="18" charset="0"/>
              </a:rPr>
              <a:t>true value of parameter estimated</a:t>
            </a:r>
            <a:r>
              <a:rPr lang="en-US" altLang="en-US" sz="2400" b="1" dirty="0" smtClean="0">
                <a:cs typeface="Times New Roman" panose="02020603050405020304" pitchFamily="18" charset="0"/>
              </a:rPr>
              <a:t>.</a:t>
            </a:r>
            <a:endParaRPr lang="en-US" altLang="en-US" sz="2400" b="1" dirty="0" smtClean="0"/>
          </a:p>
          <a:p>
            <a:pPr marL="342900" indent="-342900">
              <a:spcBef>
                <a:spcPts val="0"/>
              </a:spcBef>
              <a:spcAft>
                <a:spcPts val="1200"/>
              </a:spcAft>
              <a:buFont typeface="Wingdings" panose="05000000000000000000" pitchFamily="2" charset="2"/>
              <a:buChar char="§"/>
            </a:pPr>
            <a:r>
              <a:rPr lang="en-US" altLang="en-US" sz="2200" dirty="0" smtClean="0"/>
              <a:t>In </a:t>
            </a:r>
            <a:r>
              <a:rPr lang="en-US" altLang="en-US" sz="2200" dirty="0"/>
              <a:t>95% of the samples we take, the true </a:t>
            </a:r>
            <a:r>
              <a:rPr lang="en-US" altLang="en-US" sz="2200" u="sng" dirty="0"/>
              <a:t>population</a:t>
            </a:r>
            <a:r>
              <a:rPr lang="en-US" altLang="en-US" sz="2200" dirty="0"/>
              <a:t> </a:t>
            </a:r>
            <a:r>
              <a:rPr lang="en-US" altLang="en-US" sz="2200" dirty="0" smtClean="0"/>
              <a:t>parameter </a:t>
            </a:r>
            <a:r>
              <a:rPr lang="en-US" altLang="en-US" sz="2200" dirty="0"/>
              <a:t>will be in the interval.  </a:t>
            </a:r>
            <a:endParaRPr lang="en-US" altLang="en-US" sz="2200" dirty="0" smtClean="0"/>
          </a:p>
          <a:p>
            <a:pPr marL="342900" indent="-342900">
              <a:spcBef>
                <a:spcPts val="0"/>
              </a:spcBef>
              <a:spcAft>
                <a:spcPts val="1200"/>
              </a:spcAft>
              <a:buFont typeface="Wingdings" panose="05000000000000000000" pitchFamily="2" charset="2"/>
              <a:buChar char="§"/>
            </a:pPr>
            <a:r>
              <a:rPr lang="en-US" altLang="en-US" sz="2200" dirty="0"/>
              <a:t>A</a:t>
            </a:r>
            <a:r>
              <a:rPr lang="en-US" altLang="en-US" sz="2200" dirty="0" smtClean="0"/>
              <a:t>lso </a:t>
            </a:r>
            <a:r>
              <a:rPr lang="en-US" altLang="en-US" sz="2200" dirty="0"/>
              <a:t>the same as saying we are 95% </a:t>
            </a:r>
            <a:r>
              <a:rPr lang="en-US" altLang="en-US" sz="2200" u="sng" dirty="0"/>
              <a:t>confident</a:t>
            </a:r>
            <a:r>
              <a:rPr lang="en-US" altLang="en-US" sz="2200" dirty="0"/>
              <a:t> that the true population </a:t>
            </a:r>
            <a:r>
              <a:rPr lang="en-US" altLang="en-US" sz="2200" dirty="0" smtClean="0"/>
              <a:t>parameter </a:t>
            </a:r>
            <a:r>
              <a:rPr lang="en-US" altLang="en-US" sz="2200" dirty="0"/>
              <a:t>will be in the </a:t>
            </a:r>
            <a:r>
              <a:rPr lang="en-US" altLang="en-US" sz="2200" dirty="0" smtClean="0"/>
              <a:t>interval.</a:t>
            </a:r>
          </a:p>
        </p:txBody>
      </p:sp>
      <p:sp>
        <p:nvSpPr>
          <p:cNvPr id="2" name="Title 1"/>
          <p:cNvSpPr>
            <a:spLocks noGrp="1"/>
          </p:cNvSpPr>
          <p:nvPr>
            <p:ph type="title"/>
          </p:nvPr>
        </p:nvSpPr>
        <p:spPr/>
        <p:txBody>
          <a:bodyPr/>
          <a:lstStyle/>
          <a:p>
            <a:r>
              <a:rPr lang="en-US" dirty="0" smtClean="0"/>
              <a:t>Interpreting Confidence Intervals</a:t>
            </a:r>
            <a:endParaRPr lang="en-US" dirty="0"/>
          </a:p>
        </p:txBody>
      </p:sp>
      <p:pic>
        <p:nvPicPr>
          <p:cNvPr id="3" name="Picture 2"/>
          <p:cNvPicPr>
            <a:picLocks noChangeAspect="1"/>
          </p:cNvPicPr>
          <p:nvPr/>
        </p:nvPicPr>
        <p:blipFill rotWithShape="1">
          <a:blip r:embed="rId2"/>
          <a:srcRect t="4634"/>
          <a:stretch/>
        </p:blipFill>
        <p:spPr>
          <a:xfrm>
            <a:off x="1437027" y="751397"/>
            <a:ext cx="6269948" cy="3363403"/>
          </a:xfrm>
          <a:prstGeom prst="rect">
            <a:avLst/>
          </a:prstGeom>
        </p:spPr>
      </p:pic>
    </p:spTree>
    <p:extLst>
      <p:ext uri="{BB962C8B-B14F-4D97-AF65-F5344CB8AC3E}">
        <p14:creationId xmlns:p14="http://schemas.microsoft.com/office/powerpoint/2010/main" val="13964894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a:xfrm>
            <a:off x="457201" y="1143000"/>
            <a:ext cx="8229600" cy="4983163"/>
          </a:xfrm>
        </p:spPr>
        <p:txBody>
          <a:bodyPr/>
          <a:lstStyle/>
          <a:p>
            <a:pPr marL="0" indent="0">
              <a:spcBef>
                <a:spcPts val="0"/>
              </a:spcBef>
              <a:spcAft>
                <a:spcPts val="1200"/>
              </a:spcAft>
              <a:buNone/>
            </a:pPr>
            <a:r>
              <a:rPr lang="en-US" b="1" dirty="0" smtClean="0"/>
              <a:t>Example 1: Which interpretation is correct?</a:t>
            </a:r>
          </a:p>
          <a:p>
            <a:pPr marL="457200" indent="-457200">
              <a:spcBef>
                <a:spcPts val="0"/>
              </a:spcBef>
              <a:spcAft>
                <a:spcPts val="1200"/>
              </a:spcAft>
              <a:buFont typeface="+mj-lt"/>
              <a:buAutoNum type="alphaUcPeriod"/>
            </a:pPr>
            <a:r>
              <a:rPr lang="en-US" dirty="0" smtClean="0"/>
              <a:t>I am 90% confident that the interval (0.5,0.75) captures the true proportion of alumni that donate.</a:t>
            </a:r>
          </a:p>
          <a:p>
            <a:pPr marL="457200" indent="-457200">
              <a:spcBef>
                <a:spcPts val="0"/>
              </a:spcBef>
              <a:spcAft>
                <a:spcPts val="1200"/>
              </a:spcAft>
              <a:buFont typeface="+mj-lt"/>
              <a:buAutoNum type="alphaUcPeriod"/>
            </a:pPr>
            <a:r>
              <a:rPr lang="en-US" dirty="0" smtClean="0"/>
              <a:t>The probability that the interval (0.5, 0.75) captures the true proportion of alumni that donate is 0.90.</a:t>
            </a:r>
          </a:p>
          <a:p>
            <a:pPr marL="0" indent="0">
              <a:spcBef>
                <a:spcPts val="0"/>
              </a:spcBef>
              <a:spcAft>
                <a:spcPts val="1200"/>
              </a:spcAft>
              <a:buNone/>
            </a:pPr>
            <a:endParaRPr lang="en-US" dirty="0"/>
          </a:p>
          <a:p>
            <a:pPr marL="0" indent="0">
              <a:spcBef>
                <a:spcPts val="0"/>
              </a:spcBef>
              <a:spcAft>
                <a:spcPts val="1200"/>
              </a:spcAft>
              <a:buNone/>
            </a:pPr>
            <a:r>
              <a:rPr lang="en-US" b="1" dirty="0" smtClean="0"/>
              <a:t>Example 2</a:t>
            </a:r>
            <a:r>
              <a:rPr lang="en-US" dirty="0" smtClean="0"/>
              <a:t>: </a:t>
            </a:r>
            <a:r>
              <a:rPr lang="en-US" b="1" dirty="0" smtClean="0"/>
              <a:t>Which </a:t>
            </a:r>
            <a:r>
              <a:rPr lang="en-US" b="1" dirty="0"/>
              <a:t>interpretation is correct</a:t>
            </a:r>
            <a:r>
              <a:rPr lang="en-US" b="1" dirty="0" smtClean="0"/>
              <a:t>?</a:t>
            </a:r>
            <a:endParaRPr lang="en-US" dirty="0" smtClean="0"/>
          </a:p>
          <a:p>
            <a:pPr marL="457200" indent="-457200">
              <a:spcBef>
                <a:spcPts val="0"/>
              </a:spcBef>
              <a:spcAft>
                <a:spcPts val="1200"/>
              </a:spcAft>
              <a:buFont typeface="+mj-lt"/>
              <a:buAutoNum type="alphaUcPeriod"/>
            </a:pPr>
            <a:r>
              <a:rPr lang="en-US" dirty="0" smtClean="0"/>
              <a:t>We are 99% certain that the interval (0.6, 0.99) contains the sample proportion of patients that have swine flu.</a:t>
            </a:r>
          </a:p>
          <a:p>
            <a:pPr marL="457200" indent="-457200">
              <a:spcBef>
                <a:spcPts val="0"/>
              </a:spcBef>
              <a:spcAft>
                <a:spcPts val="1200"/>
              </a:spcAft>
              <a:buFont typeface="+mj-lt"/>
              <a:buAutoNum type="alphaUcPeriod"/>
            </a:pPr>
            <a:r>
              <a:rPr lang="en-US" dirty="0" smtClean="0"/>
              <a:t>We are 99% certain that the interval (0.6,0.99) gives a range of reasonable values for the proportion of all patients having flu like symptoms actually have swine flu.</a:t>
            </a:r>
            <a:endParaRPr lang="en-US" dirty="0"/>
          </a:p>
        </p:txBody>
      </p:sp>
    </p:spTree>
    <p:extLst>
      <p:ext uri="{BB962C8B-B14F-4D97-AF65-F5344CB8AC3E}">
        <p14:creationId xmlns:p14="http://schemas.microsoft.com/office/powerpoint/2010/main" val="31432634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ext Box 4"/>
          <p:cNvSpPr txBox="1">
            <a:spLocks noChangeArrowheads="1"/>
          </p:cNvSpPr>
          <p:nvPr/>
        </p:nvSpPr>
        <p:spPr bwMode="auto">
          <a:xfrm>
            <a:off x="266701" y="914400"/>
            <a:ext cx="86106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0"/>
              </a:spcBef>
              <a:spcAft>
                <a:spcPts val="1800"/>
              </a:spcAft>
            </a:pPr>
            <a:r>
              <a:rPr lang="en-US" altLang="en-US" sz="2400" b="1" dirty="0" smtClean="0"/>
              <a:t>General formula</a:t>
            </a:r>
          </a:p>
          <a:p>
            <a:pPr>
              <a:spcBef>
                <a:spcPts val="0"/>
              </a:spcBef>
              <a:spcAft>
                <a:spcPts val="1800"/>
              </a:spcAft>
            </a:pPr>
            <a:endParaRPr lang="en-US" altLang="en-US" sz="2400" b="1" dirty="0"/>
          </a:p>
          <a:p>
            <a:pPr>
              <a:spcBef>
                <a:spcPts val="0"/>
              </a:spcBef>
              <a:spcAft>
                <a:spcPts val="1800"/>
              </a:spcAft>
            </a:pPr>
            <a:endParaRPr lang="en-US" altLang="en-US" sz="2400" b="1" dirty="0" smtClean="0"/>
          </a:p>
          <a:p>
            <a:pPr>
              <a:spcBef>
                <a:spcPts val="0"/>
              </a:spcBef>
              <a:spcAft>
                <a:spcPts val="1800"/>
              </a:spcAft>
            </a:pPr>
            <a:endParaRPr lang="en-US" altLang="en-US" sz="2400" b="1" dirty="0"/>
          </a:p>
          <a:p>
            <a:pPr>
              <a:spcBef>
                <a:spcPts val="0"/>
              </a:spcBef>
              <a:spcAft>
                <a:spcPts val="1800"/>
              </a:spcAft>
            </a:pPr>
            <a:endParaRPr lang="en-US" altLang="en-US" sz="2400" b="1" dirty="0"/>
          </a:p>
          <a:p>
            <a:pPr marL="342900" indent="-342900" eaLnBrk="1" hangingPunct="1">
              <a:spcBef>
                <a:spcPts val="0"/>
              </a:spcBef>
              <a:spcAft>
                <a:spcPts val="1800"/>
              </a:spcAft>
              <a:buFont typeface="Wingdings" panose="05000000000000000000" pitchFamily="2" charset="2"/>
              <a:buChar char="§"/>
            </a:pPr>
            <a:r>
              <a:rPr lang="en-US" altLang="en-US" sz="2400" b="1" dirty="0"/>
              <a:t>Point Estimate is </a:t>
            </a:r>
            <a:r>
              <a:rPr lang="en-US" altLang="en-US" sz="2400" b="1" dirty="0" smtClean="0"/>
              <a:t>sample </a:t>
            </a:r>
            <a:r>
              <a:rPr lang="en-US" altLang="en-US" sz="2400" b="1" dirty="0"/>
              <a:t>statistic </a:t>
            </a:r>
            <a:r>
              <a:rPr lang="en-US" altLang="en-US" sz="2400" b="1" dirty="0" smtClean="0"/>
              <a:t>estimating </a:t>
            </a:r>
            <a:r>
              <a:rPr lang="en-US" altLang="en-US" sz="2400" b="1" dirty="0"/>
              <a:t>population </a:t>
            </a:r>
            <a:r>
              <a:rPr lang="en-US" altLang="en-US" sz="2400" b="1" dirty="0" smtClean="0"/>
              <a:t>parameter </a:t>
            </a:r>
            <a:r>
              <a:rPr lang="en-US" altLang="en-US" sz="2400" b="1" dirty="0"/>
              <a:t>of interest</a:t>
            </a:r>
          </a:p>
          <a:p>
            <a:pPr marL="342900" indent="-342900" eaLnBrk="1" hangingPunct="1">
              <a:spcBef>
                <a:spcPts val="0"/>
              </a:spcBef>
              <a:spcAft>
                <a:spcPts val="1800"/>
              </a:spcAft>
              <a:buFont typeface="Wingdings" panose="05000000000000000000" pitchFamily="2" charset="2"/>
              <a:buChar char="§"/>
            </a:pPr>
            <a:r>
              <a:rPr lang="en-US" altLang="en-US" sz="2400" b="1" dirty="0" smtClean="0"/>
              <a:t>Critical </a:t>
            </a:r>
            <a:r>
              <a:rPr lang="en-US" altLang="en-US" sz="2400" b="1" dirty="0"/>
              <a:t>Value is </a:t>
            </a:r>
            <a:r>
              <a:rPr lang="en-US" altLang="en-US" sz="2400" b="1" dirty="0" smtClean="0"/>
              <a:t>value </a:t>
            </a:r>
            <a:r>
              <a:rPr lang="en-US" altLang="en-US" sz="2400" b="1" dirty="0"/>
              <a:t>based on </a:t>
            </a:r>
            <a:r>
              <a:rPr lang="en-US" altLang="en-US" sz="2400" b="1" dirty="0" smtClean="0"/>
              <a:t>sampling </a:t>
            </a:r>
            <a:r>
              <a:rPr lang="en-US" altLang="en-US" sz="2400" b="1" dirty="0"/>
              <a:t>distribution of </a:t>
            </a:r>
            <a:r>
              <a:rPr lang="en-US" altLang="en-US" sz="2400" b="1" dirty="0" smtClean="0"/>
              <a:t>point </a:t>
            </a:r>
            <a:r>
              <a:rPr lang="en-US" altLang="en-US" sz="2400" b="1" dirty="0"/>
              <a:t>estimate and </a:t>
            </a:r>
            <a:r>
              <a:rPr lang="en-US" altLang="en-US" sz="2400" b="1" dirty="0" smtClean="0"/>
              <a:t>desired </a:t>
            </a:r>
            <a:r>
              <a:rPr lang="en-US" altLang="en-US" sz="2400" b="1" dirty="0"/>
              <a:t>confidence </a:t>
            </a:r>
            <a:r>
              <a:rPr lang="en-US" altLang="en-US" sz="2400" b="1" dirty="0" smtClean="0"/>
              <a:t>level</a:t>
            </a:r>
            <a:endParaRPr lang="en-US" altLang="en-US" sz="2400" b="1" dirty="0"/>
          </a:p>
          <a:p>
            <a:pPr marL="342900" indent="-342900" eaLnBrk="1" hangingPunct="1">
              <a:spcBef>
                <a:spcPts val="0"/>
              </a:spcBef>
              <a:spcAft>
                <a:spcPts val="1800"/>
              </a:spcAft>
              <a:buFont typeface="Wingdings" panose="05000000000000000000" pitchFamily="2" charset="2"/>
              <a:buChar char="§"/>
            </a:pPr>
            <a:r>
              <a:rPr lang="en-US" altLang="en-US" sz="2400" b="1" dirty="0"/>
              <a:t>Standard Error is </a:t>
            </a:r>
            <a:r>
              <a:rPr lang="en-US" altLang="en-US" sz="2400" b="1" dirty="0" smtClean="0"/>
              <a:t>standard </a:t>
            </a:r>
            <a:r>
              <a:rPr lang="en-US" altLang="en-US" sz="2400" b="1" dirty="0"/>
              <a:t>deviation of </a:t>
            </a:r>
            <a:r>
              <a:rPr lang="en-US" altLang="en-US" sz="2400" b="1" dirty="0" smtClean="0"/>
              <a:t>point </a:t>
            </a:r>
            <a:r>
              <a:rPr lang="en-US" altLang="en-US" sz="2400" b="1" dirty="0"/>
              <a:t>estimate</a:t>
            </a:r>
          </a:p>
          <a:p>
            <a:pPr marL="233363" indent="-233363">
              <a:spcBef>
                <a:spcPts val="0"/>
              </a:spcBef>
              <a:spcAft>
                <a:spcPts val="1800"/>
              </a:spcAft>
              <a:buFont typeface="Wingdings" panose="05000000000000000000" pitchFamily="2" charset="2"/>
              <a:buChar char="§"/>
            </a:pPr>
            <a:endParaRPr lang="en-US" altLang="en-US" sz="2400" b="1" dirty="0"/>
          </a:p>
        </p:txBody>
      </p:sp>
      <p:sp>
        <p:nvSpPr>
          <p:cNvPr id="2" name="Title 1"/>
          <p:cNvSpPr>
            <a:spLocks noGrp="1"/>
          </p:cNvSpPr>
          <p:nvPr>
            <p:ph type="title"/>
          </p:nvPr>
        </p:nvSpPr>
        <p:spPr/>
        <p:txBody>
          <a:bodyPr/>
          <a:lstStyle/>
          <a:p>
            <a:r>
              <a:rPr lang="en-US" dirty="0" smtClean="0"/>
              <a:t>Constructing Confidence Intervals</a:t>
            </a:r>
            <a:endParaRPr lang="en-US" dirty="0"/>
          </a:p>
        </p:txBody>
      </p:sp>
      <p:sp>
        <p:nvSpPr>
          <p:cNvPr id="3" name="TextBox 2"/>
          <p:cNvSpPr txBox="1"/>
          <p:nvPr/>
        </p:nvSpPr>
        <p:spPr>
          <a:xfrm>
            <a:off x="723901" y="1676400"/>
            <a:ext cx="7696200" cy="1800493"/>
          </a:xfrm>
          <a:prstGeom prst="rect">
            <a:avLst/>
          </a:prstGeom>
          <a:noFill/>
          <a:ln w="34925">
            <a:solidFill>
              <a:srgbClr val="C00000"/>
            </a:solidFill>
          </a:ln>
        </p:spPr>
        <p:txBody>
          <a:bodyPr wrap="square" rtlCol="0" anchor="ctr">
            <a:spAutoFit/>
          </a:bodyPr>
          <a:lstStyle/>
          <a:p>
            <a:pPr algn="ctr">
              <a:spcAft>
                <a:spcPts val="0"/>
              </a:spcAft>
            </a:pPr>
            <a:endParaRPr lang="en-US" sz="2400" b="1" dirty="0" smtClean="0"/>
          </a:p>
          <a:p>
            <a:pPr algn="ctr">
              <a:spcAft>
                <a:spcPts val="1800"/>
              </a:spcAft>
            </a:pPr>
            <a:r>
              <a:rPr lang="en-US" sz="2400" b="1" dirty="0" smtClean="0"/>
              <a:t>Point Estimate </a:t>
            </a:r>
            <a:r>
              <a:rPr lang="en-US" sz="2400" b="1" u="sng" dirty="0" smtClean="0"/>
              <a:t>+</a:t>
            </a:r>
            <a:r>
              <a:rPr lang="en-US" sz="2400" b="1" dirty="0" smtClean="0"/>
              <a:t> Margin of Error</a:t>
            </a:r>
            <a:endParaRPr lang="en-US" sz="2400" b="1" dirty="0"/>
          </a:p>
          <a:p>
            <a:pPr algn="ctr">
              <a:spcAft>
                <a:spcPts val="0"/>
              </a:spcAft>
            </a:pPr>
            <a:r>
              <a:rPr lang="en-US" sz="2400" b="1" dirty="0" smtClean="0"/>
              <a:t>Point Estimate </a:t>
            </a:r>
            <a:r>
              <a:rPr lang="en-US" sz="2400" b="1" u="sng" dirty="0"/>
              <a:t>+</a:t>
            </a:r>
            <a:r>
              <a:rPr lang="en-US" sz="2400" b="1" dirty="0"/>
              <a:t> </a:t>
            </a:r>
            <a:r>
              <a:rPr lang="en-US" sz="2400" b="1" dirty="0" smtClean="0"/>
              <a:t>(Critical Value)(Standard Error)</a:t>
            </a:r>
          </a:p>
          <a:p>
            <a:pPr algn="ctr">
              <a:spcAft>
                <a:spcPts val="0"/>
              </a:spcAft>
            </a:pPr>
            <a:endParaRPr lang="en-US" sz="2400" b="1" dirty="0" smtClean="0"/>
          </a:p>
        </p:txBody>
      </p:sp>
    </p:spTree>
    <p:extLst>
      <p:ext uri="{BB962C8B-B14F-4D97-AF65-F5344CB8AC3E}">
        <p14:creationId xmlns:p14="http://schemas.microsoft.com/office/powerpoint/2010/main" val="41250100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3"/>
          <p:cNvSpPr txBox="1">
            <a:spLocks noChangeArrowheads="1"/>
          </p:cNvSpPr>
          <p:nvPr/>
        </p:nvSpPr>
        <p:spPr bwMode="auto">
          <a:xfrm>
            <a:off x="3962400" y="990600"/>
            <a:ext cx="48006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ts val="0"/>
              </a:spcBef>
              <a:spcAft>
                <a:spcPts val="2400"/>
              </a:spcAft>
              <a:buFont typeface="Wingdings" panose="05000000000000000000" pitchFamily="2" charset="2"/>
              <a:buChar char="§"/>
            </a:pPr>
            <a:r>
              <a:rPr lang="en-US" altLang="en-US" sz="2400" dirty="0"/>
              <a:t>P</a:t>
            </a:r>
            <a:r>
              <a:rPr lang="en-US" altLang="en-US" sz="2400" dirty="0" smtClean="0"/>
              <a:t>asteurization reduces </a:t>
            </a:r>
            <a:r>
              <a:rPr lang="en-US" altLang="en-US" sz="2400" dirty="0"/>
              <a:t>amount of bacteria found in dairy products, such as milk.  </a:t>
            </a:r>
            <a:endParaRPr lang="en-US" altLang="en-US" sz="2400" dirty="0" smtClean="0"/>
          </a:p>
          <a:p>
            <a:pPr marL="342900" indent="-342900">
              <a:spcBef>
                <a:spcPts val="0"/>
              </a:spcBef>
              <a:spcAft>
                <a:spcPts val="2400"/>
              </a:spcAft>
              <a:buFont typeface="Wingdings" panose="05000000000000000000" pitchFamily="2" charset="2"/>
              <a:buChar char="§"/>
            </a:pPr>
            <a:r>
              <a:rPr lang="en-US" altLang="en-US" sz="2400" dirty="0" smtClean="0"/>
              <a:t>Data </a:t>
            </a:r>
            <a:r>
              <a:rPr lang="en-US" altLang="en-US" sz="2400" dirty="0"/>
              <a:t>represent </a:t>
            </a:r>
            <a:r>
              <a:rPr lang="en-US" altLang="en-US" sz="2400" dirty="0" smtClean="0"/>
              <a:t>counts </a:t>
            </a:r>
            <a:r>
              <a:rPr lang="en-US" altLang="en-US" sz="2400" dirty="0"/>
              <a:t>of bacteria in pasteurized milk (in CFU/mL) </a:t>
            </a:r>
            <a:r>
              <a:rPr lang="en-US" altLang="en-US" sz="2400" dirty="0" smtClean="0"/>
              <a:t>for random </a:t>
            </a:r>
            <a:r>
              <a:rPr lang="en-US" altLang="en-US" sz="2400" dirty="0"/>
              <a:t>sample of 12 pasteurized glasses of milk.  </a:t>
            </a:r>
          </a:p>
          <a:p>
            <a:pPr marL="342900" indent="-342900">
              <a:spcBef>
                <a:spcPts val="0"/>
              </a:spcBef>
              <a:spcAft>
                <a:spcPts val="2400"/>
              </a:spcAft>
              <a:buFont typeface="Wingdings" panose="05000000000000000000" pitchFamily="2" charset="2"/>
              <a:buChar char="§"/>
            </a:pPr>
            <a:r>
              <a:rPr lang="en-US" altLang="en-US" sz="2400" dirty="0"/>
              <a:t>Construct a 95% confidence interval for the bacteria count.</a:t>
            </a:r>
          </a:p>
        </p:txBody>
      </p:sp>
      <p:sp>
        <p:nvSpPr>
          <p:cNvPr id="2" name="Title 1"/>
          <p:cNvSpPr>
            <a:spLocks noGrp="1"/>
          </p:cNvSpPr>
          <p:nvPr>
            <p:ph type="title"/>
          </p:nvPr>
        </p:nvSpPr>
        <p:spPr/>
        <p:txBody>
          <a:bodyPr/>
          <a:lstStyle/>
          <a:p>
            <a:r>
              <a:rPr lang="en-US" b="1" dirty="0" smtClean="0"/>
              <a:t>Example – Constructing a Confidence Interval</a:t>
            </a:r>
            <a:endParaRPr lang="en-US" b="1" dirty="0"/>
          </a:p>
        </p:txBody>
      </p:sp>
      <p:graphicFrame>
        <p:nvGraphicFramePr>
          <p:cNvPr id="4" name="Table 3"/>
          <p:cNvGraphicFramePr>
            <a:graphicFrameLocks noGrp="1"/>
          </p:cNvGraphicFramePr>
          <p:nvPr>
            <p:extLst/>
          </p:nvPr>
        </p:nvGraphicFramePr>
        <p:xfrm>
          <a:off x="-3" y="697988"/>
          <a:ext cx="3657602" cy="6160011"/>
        </p:xfrm>
        <a:graphic>
          <a:graphicData uri="http://schemas.openxmlformats.org/drawingml/2006/table">
            <a:tbl>
              <a:tblPr firstRow="1" bandRow="1">
                <a:tableStyleId>{5C22544A-7EE6-4342-B048-85BDC9FD1C3A}</a:tableStyleId>
              </a:tblPr>
              <a:tblGrid>
                <a:gridCol w="1828801">
                  <a:extLst>
                    <a:ext uri="{9D8B030D-6E8A-4147-A177-3AD203B41FA5}">
                      <a16:colId xmlns:a16="http://schemas.microsoft.com/office/drawing/2014/main" val="2811754859"/>
                    </a:ext>
                  </a:extLst>
                </a:gridCol>
                <a:gridCol w="1828801">
                  <a:extLst>
                    <a:ext uri="{9D8B030D-6E8A-4147-A177-3AD203B41FA5}">
                      <a16:colId xmlns:a16="http://schemas.microsoft.com/office/drawing/2014/main" val="3910044733"/>
                    </a:ext>
                  </a:extLst>
                </a:gridCol>
              </a:tblGrid>
              <a:tr h="473847">
                <a:tc>
                  <a:txBody>
                    <a:bodyPr/>
                    <a:lstStyle/>
                    <a:p>
                      <a:pPr algn="ctr"/>
                      <a:r>
                        <a:rPr lang="en-US" sz="2000" b="1" dirty="0" smtClean="0"/>
                        <a:t>Sample</a:t>
                      </a:r>
                      <a:endParaRPr lang="en-US" sz="2000" b="1" dirty="0"/>
                    </a:p>
                  </a:txBody>
                  <a:tcPr/>
                </a:tc>
                <a:tc>
                  <a:txBody>
                    <a:bodyPr/>
                    <a:lstStyle/>
                    <a:p>
                      <a:pPr algn="ctr"/>
                      <a:r>
                        <a:rPr lang="en-US" sz="2000" b="1" dirty="0" smtClean="0"/>
                        <a:t>CFU/mL</a:t>
                      </a:r>
                      <a:endParaRPr lang="en-US" sz="2000" b="1" dirty="0"/>
                    </a:p>
                  </a:txBody>
                  <a:tcPr/>
                </a:tc>
                <a:extLst>
                  <a:ext uri="{0D108BD9-81ED-4DB2-BD59-A6C34878D82A}">
                    <a16:rowId xmlns:a16="http://schemas.microsoft.com/office/drawing/2014/main" val="3861384635"/>
                  </a:ext>
                </a:extLst>
              </a:tr>
              <a:tr h="473847">
                <a:tc>
                  <a:txBody>
                    <a:bodyPr/>
                    <a:lstStyle/>
                    <a:p>
                      <a:pPr algn="ctr"/>
                      <a:r>
                        <a:rPr lang="en-US" sz="2000" b="1" dirty="0" smtClean="0"/>
                        <a:t>1</a:t>
                      </a:r>
                      <a:endParaRPr lang="en-US" sz="2000" b="1" dirty="0"/>
                    </a:p>
                  </a:txBody>
                  <a:tcPr/>
                </a:tc>
                <a:tc>
                  <a:txBody>
                    <a:bodyPr/>
                    <a:lstStyle/>
                    <a:p>
                      <a:pPr algn="ctr"/>
                      <a:r>
                        <a:rPr lang="en-US" sz="2000" b="1" dirty="0" smtClean="0"/>
                        <a:t>8.96</a:t>
                      </a:r>
                      <a:endParaRPr lang="en-US" sz="2000" b="1" dirty="0"/>
                    </a:p>
                  </a:txBody>
                  <a:tcPr/>
                </a:tc>
                <a:extLst>
                  <a:ext uri="{0D108BD9-81ED-4DB2-BD59-A6C34878D82A}">
                    <a16:rowId xmlns:a16="http://schemas.microsoft.com/office/drawing/2014/main" val="4165545538"/>
                  </a:ext>
                </a:extLst>
              </a:tr>
              <a:tr h="473847">
                <a:tc>
                  <a:txBody>
                    <a:bodyPr/>
                    <a:lstStyle/>
                    <a:p>
                      <a:pPr algn="ctr"/>
                      <a:r>
                        <a:rPr lang="en-US" sz="2000" b="1" dirty="0" smtClean="0"/>
                        <a:t>2</a:t>
                      </a:r>
                      <a:endParaRPr lang="en-US" sz="2000" b="1" dirty="0"/>
                    </a:p>
                  </a:txBody>
                  <a:tcPr/>
                </a:tc>
                <a:tc>
                  <a:txBody>
                    <a:bodyPr/>
                    <a:lstStyle/>
                    <a:p>
                      <a:pPr algn="ctr"/>
                      <a:r>
                        <a:rPr lang="en-US" sz="2000" b="1" dirty="0" smtClean="0"/>
                        <a:t>1.95</a:t>
                      </a:r>
                      <a:endParaRPr lang="en-US" sz="2000" b="1" dirty="0"/>
                    </a:p>
                  </a:txBody>
                  <a:tcPr/>
                </a:tc>
                <a:extLst>
                  <a:ext uri="{0D108BD9-81ED-4DB2-BD59-A6C34878D82A}">
                    <a16:rowId xmlns:a16="http://schemas.microsoft.com/office/drawing/2014/main" val="367491867"/>
                  </a:ext>
                </a:extLst>
              </a:tr>
              <a:tr h="473847">
                <a:tc>
                  <a:txBody>
                    <a:bodyPr/>
                    <a:lstStyle/>
                    <a:p>
                      <a:pPr algn="ctr"/>
                      <a:r>
                        <a:rPr lang="en-US" sz="2000" b="1" dirty="0" smtClean="0"/>
                        <a:t>3</a:t>
                      </a:r>
                      <a:endParaRPr lang="en-US" sz="2000" b="1" dirty="0"/>
                    </a:p>
                  </a:txBody>
                  <a:tcPr/>
                </a:tc>
                <a:tc>
                  <a:txBody>
                    <a:bodyPr/>
                    <a:lstStyle/>
                    <a:p>
                      <a:pPr algn="ctr"/>
                      <a:r>
                        <a:rPr lang="en-US" sz="2000" b="1" dirty="0" smtClean="0"/>
                        <a:t>9.22</a:t>
                      </a:r>
                      <a:endParaRPr lang="en-US" sz="2000" b="1" dirty="0"/>
                    </a:p>
                  </a:txBody>
                  <a:tcPr/>
                </a:tc>
                <a:extLst>
                  <a:ext uri="{0D108BD9-81ED-4DB2-BD59-A6C34878D82A}">
                    <a16:rowId xmlns:a16="http://schemas.microsoft.com/office/drawing/2014/main" val="3956472036"/>
                  </a:ext>
                </a:extLst>
              </a:tr>
              <a:tr h="473847">
                <a:tc>
                  <a:txBody>
                    <a:bodyPr/>
                    <a:lstStyle/>
                    <a:p>
                      <a:pPr algn="ctr"/>
                      <a:r>
                        <a:rPr lang="en-US" sz="2000" b="1" dirty="0" smtClean="0"/>
                        <a:t>4</a:t>
                      </a:r>
                      <a:endParaRPr lang="en-US" sz="2000" b="1" dirty="0"/>
                    </a:p>
                  </a:txBody>
                  <a:tcPr/>
                </a:tc>
                <a:tc>
                  <a:txBody>
                    <a:bodyPr/>
                    <a:lstStyle/>
                    <a:p>
                      <a:pPr algn="ctr"/>
                      <a:r>
                        <a:rPr lang="en-US" sz="2000" b="1" dirty="0" smtClean="0"/>
                        <a:t>9.41</a:t>
                      </a:r>
                      <a:endParaRPr lang="en-US" sz="2000" b="1" dirty="0"/>
                    </a:p>
                  </a:txBody>
                  <a:tcPr/>
                </a:tc>
                <a:extLst>
                  <a:ext uri="{0D108BD9-81ED-4DB2-BD59-A6C34878D82A}">
                    <a16:rowId xmlns:a16="http://schemas.microsoft.com/office/drawing/2014/main" val="517422243"/>
                  </a:ext>
                </a:extLst>
              </a:tr>
              <a:tr h="473847">
                <a:tc>
                  <a:txBody>
                    <a:bodyPr/>
                    <a:lstStyle/>
                    <a:p>
                      <a:pPr algn="ctr"/>
                      <a:r>
                        <a:rPr lang="en-US" sz="2000" b="1" dirty="0" smtClean="0"/>
                        <a:t>5</a:t>
                      </a:r>
                      <a:endParaRPr lang="en-US" sz="2000" b="1" dirty="0"/>
                    </a:p>
                  </a:txBody>
                  <a:tcPr/>
                </a:tc>
                <a:tc>
                  <a:txBody>
                    <a:bodyPr/>
                    <a:lstStyle/>
                    <a:p>
                      <a:pPr algn="ctr"/>
                      <a:r>
                        <a:rPr lang="en-US" sz="2000" b="1" dirty="0" smtClean="0"/>
                        <a:t>4.14</a:t>
                      </a:r>
                      <a:endParaRPr lang="en-US" sz="2000" b="1" dirty="0"/>
                    </a:p>
                  </a:txBody>
                  <a:tcPr/>
                </a:tc>
                <a:extLst>
                  <a:ext uri="{0D108BD9-81ED-4DB2-BD59-A6C34878D82A}">
                    <a16:rowId xmlns:a16="http://schemas.microsoft.com/office/drawing/2014/main" val="3431166990"/>
                  </a:ext>
                </a:extLst>
              </a:tr>
              <a:tr h="473847">
                <a:tc>
                  <a:txBody>
                    <a:bodyPr/>
                    <a:lstStyle/>
                    <a:p>
                      <a:pPr algn="ctr"/>
                      <a:r>
                        <a:rPr lang="en-US" sz="2000" b="1" dirty="0" smtClean="0"/>
                        <a:t>6</a:t>
                      </a:r>
                      <a:endParaRPr lang="en-US" sz="2000" b="1" dirty="0"/>
                    </a:p>
                  </a:txBody>
                  <a:tcPr/>
                </a:tc>
                <a:tc>
                  <a:txBody>
                    <a:bodyPr/>
                    <a:lstStyle/>
                    <a:p>
                      <a:pPr algn="ctr"/>
                      <a:r>
                        <a:rPr lang="en-US" sz="2000" b="1" dirty="0" smtClean="0"/>
                        <a:t>1.79</a:t>
                      </a:r>
                      <a:endParaRPr lang="en-US" sz="2000" b="1" dirty="0"/>
                    </a:p>
                  </a:txBody>
                  <a:tcPr/>
                </a:tc>
                <a:extLst>
                  <a:ext uri="{0D108BD9-81ED-4DB2-BD59-A6C34878D82A}">
                    <a16:rowId xmlns:a16="http://schemas.microsoft.com/office/drawing/2014/main" val="2243074821"/>
                  </a:ext>
                </a:extLst>
              </a:tr>
              <a:tr h="473847">
                <a:tc>
                  <a:txBody>
                    <a:bodyPr/>
                    <a:lstStyle/>
                    <a:p>
                      <a:pPr algn="ctr"/>
                      <a:r>
                        <a:rPr lang="en-US" sz="2000" b="1" dirty="0" smtClean="0"/>
                        <a:t>7</a:t>
                      </a:r>
                      <a:endParaRPr lang="en-US" sz="2000" b="1" dirty="0"/>
                    </a:p>
                  </a:txBody>
                  <a:tcPr/>
                </a:tc>
                <a:tc>
                  <a:txBody>
                    <a:bodyPr/>
                    <a:lstStyle/>
                    <a:p>
                      <a:pPr algn="ctr"/>
                      <a:r>
                        <a:rPr lang="en-US" sz="2000" b="1" dirty="0" smtClean="0"/>
                        <a:t>3.63</a:t>
                      </a:r>
                      <a:endParaRPr lang="en-US" sz="2000" b="1" dirty="0"/>
                    </a:p>
                  </a:txBody>
                  <a:tcPr/>
                </a:tc>
                <a:extLst>
                  <a:ext uri="{0D108BD9-81ED-4DB2-BD59-A6C34878D82A}">
                    <a16:rowId xmlns:a16="http://schemas.microsoft.com/office/drawing/2014/main" val="2919873336"/>
                  </a:ext>
                </a:extLst>
              </a:tr>
              <a:tr h="473847">
                <a:tc>
                  <a:txBody>
                    <a:bodyPr/>
                    <a:lstStyle/>
                    <a:p>
                      <a:pPr algn="ctr"/>
                      <a:r>
                        <a:rPr lang="en-US" sz="2000" b="1" dirty="0" smtClean="0"/>
                        <a:t>8</a:t>
                      </a:r>
                      <a:endParaRPr lang="en-US" sz="2000" b="1" dirty="0"/>
                    </a:p>
                  </a:txBody>
                  <a:tcPr/>
                </a:tc>
                <a:tc>
                  <a:txBody>
                    <a:bodyPr/>
                    <a:lstStyle/>
                    <a:p>
                      <a:pPr algn="ctr"/>
                      <a:r>
                        <a:rPr lang="en-US" sz="2000" b="1" dirty="0" smtClean="0"/>
                        <a:t>3.49</a:t>
                      </a:r>
                      <a:endParaRPr lang="en-US" sz="2000" b="1" dirty="0"/>
                    </a:p>
                  </a:txBody>
                  <a:tcPr/>
                </a:tc>
                <a:extLst>
                  <a:ext uri="{0D108BD9-81ED-4DB2-BD59-A6C34878D82A}">
                    <a16:rowId xmlns:a16="http://schemas.microsoft.com/office/drawing/2014/main" val="941245658"/>
                  </a:ext>
                </a:extLst>
              </a:tr>
              <a:tr h="473847">
                <a:tc>
                  <a:txBody>
                    <a:bodyPr/>
                    <a:lstStyle/>
                    <a:p>
                      <a:pPr algn="ctr"/>
                      <a:r>
                        <a:rPr lang="en-US" sz="2000" b="1" dirty="0" smtClean="0"/>
                        <a:t>9</a:t>
                      </a:r>
                      <a:endParaRPr lang="en-US" sz="2000" b="1" dirty="0"/>
                    </a:p>
                  </a:txBody>
                  <a:tcPr/>
                </a:tc>
                <a:tc>
                  <a:txBody>
                    <a:bodyPr/>
                    <a:lstStyle/>
                    <a:p>
                      <a:pPr algn="ctr"/>
                      <a:r>
                        <a:rPr lang="en-US" sz="2000" b="1" dirty="0" smtClean="0"/>
                        <a:t>6.95</a:t>
                      </a:r>
                      <a:endParaRPr lang="en-US" sz="2000" b="1" dirty="0"/>
                    </a:p>
                  </a:txBody>
                  <a:tcPr/>
                </a:tc>
                <a:extLst>
                  <a:ext uri="{0D108BD9-81ED-4DB2-BD59-A6C34878D82A}">
                    <a16:rowId xmlns:a16="http://schemas.microsoft.com/office/drawing/2014/main" val="1508191130"/>
                  </a:ext>
                </a:extLst>
              </a:tr>
              <a:tr h="473847">
                <a:tc>
                  <a:txBody>
                    <a:bodyPr/>
                    <a:lstStyle/>
                    <a:p>
                      <a:pPr algn="ctr"/>
                      <a:r>
                        <a:rPr lang="en-US" sz="2000" b="1" dirty="0" smtClean="0"/>
                        <a:t>10</a:t>
                      </a:r>
                      <a:endParaRPr lang="en-US" sz="2000" b="1" dirty="0"/>
                    </a:p>
                  </a:txBody>
                  <a:tcPr/>
                </a:tc>
                <a:tc>
                  <a:txBody>
                    <a:bodyPr/>
                    <a:lstStyle/>
                    <a:p>
                      <a:pPr algn="ctr"/>
                      <a:r>
                        <a:rPr lang="en-US" sz="2000" b="1" dirty="0" smtClean="0"/>
                        <a:t>15</a:t>
                      </a:r>
                      <a:endParaRPr lang="en-US" sz="2000" b="1" dirty="0"/>
                    </a:p>
                  </a:txBody>
                  <a:tcPr/>
                </a:tc>
                <a:extLst>
                  <a:ext uri="{0D108BD9-81ED-4DB2-BD59-A6C34878D82A}">
                    <a16:rowId xmlns:a16="http://schemas.microsoft.com/office/drawing/2014/main" val="1348818267"/>
                  </a:ext>
                </a:extLst>
              </a:tr>
              <a:tr h="473847">
                <a:tc>
                  <a:txBody>
                    <a:bodyPr/>
                    <a:lstStyle/>
                    <a:p>
                      <a:pPr algn="ctr"/>
                      <a:r>
                        <a:rPr lang="en-US" sz="2000" b="1" dirty="0" smtClean="0"/>
                        <a:t>11</a:t>
                      </a:r>
                      <a:endParaRPr lang="en-US" sz="2000" b="1" dirty="0"/>
                    </a:p>
                  </a:txBody>
                  <a:tcPr/>
                </a:tc>
                <a:tc>
                  <a:txBody>
                    <a:bodyPr/>
                    <a:lstStyle/>
                    <a:p>
                      <a:pPr algn="ctr"/>
                      <a:r>
                        <a:rPr lang="en-US" sz="2000" b="1" dirty="0" smtClean="0"/>
                        <a:t>12</a:t>
                      </a:r>
                      <a:endParaRPr lang="en-US" sz="2000" b="1" dirty="0"/>
                    </a:p>
                  </a:txBody>
                  <a:tcPr/>
                </a:tc>
                <a:extLst>
                  <a:ext uri="{0D108BD9-81ED-4DB2-BD59-A6C34878D82A}">
                    <a16:rowId xmlns:a16="http://schemas.microsoft.com/office/drawing/2014/main" val="1998583057"/>
                  </a:ext>
                </a:extLst>
              </a:tr>
              <a:tr h="473847">
                <a:tc>
                  <a:txBody>
                    <a:bodyPr/>
                    <a:lstStyle/>
                    <a:p>
                      <a:pPr algn="ctr"/>
                      <a:r>
                        <a:rPr lang="en-US" sz="2000" b="1" dirty="0" smtClean="0"/>
                        <a:t>12</a:t>
                      </a:r>
                      <a:endParaRPr lang="en-US" sz="2000" b="1" dirty="0"/>
                    </a:p>
                  </a:txBody>
                  <a:tcPr/>
                </a:tc>
                <a:tc>
                  <a:txBody>
                    <a:bodyPr/>
                    <a:lstStyle/>
                    <a:p>
                      <a:pPr algn="ctr"/>
                      <a:r>
                        <a:rPr lang="en-US" sz="2000" b="1" dirty="0" smtClean="0"/>
                        <a:t>0.38</a:t>
                      </a:r>
                      <a:endParaRPr lang="en-US" sz="2000" b="1" dirty="0"/>
                    </a:p>
                  </a:txBody>
                  <a:tcPr/>
                </a:tc>
                <a:extLst>
                  <a:ext uri="{0D108BD9-81ED-4DB2-BD59-A6C34878D82A}">
                    <a16:rowId xmlns:a16="http://schemas.microsoft.com/office/drawing/2014/main" val="1571549534"/>
                  </a:ext>
                </a:extLst>
              </a:tr>
            </a:tbl>
          </a:graphicData>
        </a:graphic>
      </p:graphicFrame>
    </p:spTree>
    <p:extLst>
      <p:ext uri="{BB962C8B-B14F-4D97-AF65-F5344CB8AC3E}">
        <p14:creationId xmlns:p14="http://schemas.microsoft.com/office/powerpoint/2010/main" val="2100449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b="1" dirty="0" smtClean="0"/>
              <a:t>Types of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685799"/>
            <a:ext cx="9156124" cy="6172201"/>
          </a:xfrm>
          <a:prstGeom prst="rect">
            <a:avLst/>
          </a:prstGeom>
        </p:spPr>
      </p:pic>
    </p:spTree>
    <p:extLst>
      <p:ext uri="{BB962C8B-B14F-4D97-AF65-F5344CB8AC3E}">
        <p14:creationId xmlns:p14="http://schemas.microsoft.com/office/powerpoint/2010/main" val="21351381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Looking at the Data</a:t>
            </a:r>
            <a:endParaRPr lang="en-US" b="1" dirty="0"/>
          </a:p>
        </p:txBody>
      </p:sp>
      <p:sp>
        <p:nvSpPr>
          <p:cNvPr id="3" name="Rectangle 1"/>
          <p:cNvSpPr>
            <a:spLocks noChangeArrowheads="1"/>
          </p:cNvSpPr>
          <p:nvPr/>
        </p:nvSpPr>
        <p:spPr bwMode="auto">
          <a:xfrm>
            <a:off x="533400" y="838200"/>
            <a:ext cx="4953000"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r>
              <a:rPr kumimoji="0" lang="en-US" altLang="en-US" sz="1600" b="1" i="0" u="none" strike="noStrike" cap="none" normalizeH="0" baseline="0" dirty="0" smtClean="0">
                <a:ln>
                  <a:noFill/>
                </a:ln>
                <a:solidFill>
                  <a:srgbClr val="020202"/>
                </a:solidFill>
                <a:effectLst/>
                <a:latin typeface="Consolas" panose="020B0609020204030204" pitchFamily="49" charset="0"/>
              </a:rPr>
              <a:t>data bacteria;</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a:t>
            </a:r>
            <a:r>
              <a:rPr kumimoji="0" lang="en-US" altLang="en-US" sz="1600" b="1" i="0" u="none" strike="noStrike" cap="none" normalizeH="0" baseline="0" dirty="0" err="1" smtClean="0">
                <a:ln>
                  <a:noFill/>
                </a:ln>
                <a:solidFill>
                  <a:srgbClr val="020202"/>
                </a:solidFill>
                <a:effectLst/>
                <a:latin typeface="Consolas" panose="020B0609020204030204" pitchFamily="49" charset="0"/>
              </a:rPr>
              <a:t>infile</a:t>
            </a:r>
            <a:r>
              <a:rPr kumimoji="0" lang="en-US" altLang="en-US" sz="1600" b="1" i="0" u="none" strike="noStrike" cap="none" normalizeH="0" baseline="0" dirty="0" smtClean="0">
                <a:ln>
                  <a:noFill/>
                </a:ln>
                <a:solidFill>
                  <a:srgbClr val="020202"/>
                </a:solidFill>
                <a:effectLst/>
                <a:latin typeface="Consolas" panose="020B0609020204030204" pitchFamily="49" charset="0"/>
              </a:rPr>
              <a:t> </a:t>
            </a:r>
            <a:r>
              <a:rPr kumimoji="0" lang="en-US" altLang="en-US" sz="1600" b="1" i="0" u="none" strike="noStrike" cap="none" normalizeH="0" baseline="0" dirty="0" err="1" smtClean="0">
                <a:ln>
                  <a:noFill/>
                </a:ln>
                <a:solidFill>
                  <a:srgbClr val="020202"/>
                </a:solidFill>
                <a:effectLst/>
                <a:latin typeface="Consolas" panose="020B0609020204030204" pitchFamily="49" charset="0"/>
              </a:rPr>
              <a:t>datalines</a:t>
            </a:r>
            <a:r>
              <a:rPr kumimoji="0" lang="en-US" altLang="en-US" sz="1600" b="1" i="0" u="none" strike="noStrike" cap="none" normalizeH="0" baseline="0" dirty="0" smtClean="0">
                <a:ln>
                  <a:noFill/>
                </a:ln>
                <a:solidFill>
                  <a:srgbClr val="020202"/>
                </a:solidFill>
                <a:effectLst/>
                <a:latin typeface="Consolas" panose="020B0609020204030204" pitchFamily="49" charset="0"/>
              </a:rPr>
              <a:t>;</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input sample count;</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a:t>
            </a:r>
            <a:r>
              <a:rPr kumimoji="0" lang="en-US" altLang="en-US" sz="1600" b="1" i="0" u="none" strike="noStrike" cap="none" normalizeH="0" baseline="0" dirty="0" err="1" smtClean="0">
                <a:ln>
                  <a:noFill/>
                </a:ln>
                <a:solidFill>
                  <a:srgbClr val="020202"/>
                </a:solidFill>
                <a:effectLst/>
                <a:latin typeface="Consolas" panose="020B0609020204030204" pitchFamily="49" charset="0"/>
              </a:rPr>
              <a:t>datalines</a:t>
            </a:r>
            <a:r>
              <a:rPr kumimoji="0" lang="en-US" altLang="en-US" sz="1600" b="1" i="0" u="none" strike="noStrike" cap="none" normalizeH="0" baseline="0" dirty="0" smtClean="0">
                <a:ln>
                  <a:noFill/>
                </a:ln>
                <a:solidFill>
                  <a:srgbClr val="020202"/>
                </a:solidFill>
                <a:effectLst/>
                <a:latin typeface="Consolas" panose="020B0609020204030204" pitchFamily="49" charset="0"/>
              </a:rPr>
              <a:t>;</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1 8.96</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2 1.95</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3 9.22</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4 9.41</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5 4.14</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6 1.79</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7 3.63</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8 3.49</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9 6.95</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10 15</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11 12</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12 0.38</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run;</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err="1" smtClean="0">
                <a:ln>
                  <a:noFill/>
                </a:ln>
                <a:solidFill>
                  <a:srgbClr val="020202"/>
                </a:solidFill>
                <a:effectLst/>
                <a:latin typeface="Consolas" panose="020B0609020204030204" pitchFamily="49" charset="0"/>
              </a:rPr>
              <a:t>proc</a:t>
            </a:r>
            <a:r>
              <a:rPr kumimoji="0" lang="en-US" altLang="en-US" sz="1600" b="1" i="0" u="none" strike="noStrike" cap="none" normalizeH="0" baseline="0" dirty="0" smtClean="0">
                <a:ln>
                  <a:noFill/>
                </a:ln>
                <a:solidFill>
                  <a:srgbClr val="020202"/>
                </a:solidFill>
                <a:effectLst/>
                <a:latin typeface="Consolas" panose="020B0609020204030204" pitchFamily="49" charset="0"/>
              </a:rPr>
              <a:t> print data=bacteria; run;</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err="1" smtClean="0">
                <a:ln>
                  <a:noFill/>
                </a:ln>
                <a:solidFill>
                  <a:srgbClr val="020202"/>
                </a:solidFill>
                <a:effectLst/>
                <a:latin typeface="Consolas" panose="020B0609020204030204" pitchFamily="49" charset="0"/>
              </a:rPr>
              <a:t>proc</a:t>
            </a:r>
            <a:r>
              <a:rPr kumimoji="0" lang="en-US" altLang="en-US" sz="1600" b="1" i="0" u="none" strike="noStrike" cap="none" normalizeH="0" baseline="0" dirty="0" smtClean="0">
                <a:ln>
                  <a:noFill/>
                </a:ln>
                <a:solidFill>
                  <a:srgbClr val="020202"/>
                </a:solidFill>
                <a:effectLst/>
                <a:latin typeface="Consolas" panose="020B0609020204030204" pitchFamily="49" charset="0"/>
              </a:rPr>
              <a:t> univariate data=bacteria plots </a:t>
            </a:r>
            <a:r>
              <a:rPr kumimoji="0" lang="en-US" altLang="en-US" sz="1600" b="1" i="0" u="none" strike="noStrike" cap="none" normalizeH="0" baseline="0" dirty="0" err="1" smtClean="0">
                <a:ln>
                  <a:noFill/>
                </a:ln>
                <a:solidFill>
                  <a:srgbClr val="020202"/>
                </a:solidFill>
                <a:effectLst/>
                <a:latin typeface="Consolas" panose="020B0609020204030204" pitchFamily="49" charset="0"/>
              </a:rPr>
              <a:t>cibasic</a:t>
            </a:r>
            <a:r>
              <a:rPr kumimoji="0" lang="en-US" altLang="en-US" sz="1600" b="1" i="0" u="none" strike="noStrike" cap="none" normalizeH="0" baseline="0" dirty="0" smtClean="0">
                <a:ln>
                  <a:noFill/>
                </a:ln>
                <a:solidFill>
                  <a:srgbClr val="020202"/>
                </a:solidFill>
                <a:effectLst/>
                <a:latin typeface="Consolas" panose="020B0609020204030204" pitchFamily="49" charset="0"/>
              </a:rPr>
              <a:t>;</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  </a:t>
            </a:r>
            <a:r>
              <a:rPr kumimoji="0" lang="en-US" altLang="en-US" sz="1600" b="1" i="0" u="none" strike="noStrike" cap="none" normalizeH="0" baseline="0" dirty="0" err="1" smtClean="0">
                <a:ln>
                  <a:noFill/>
                </a:ln>
                <a:solidFill>
                  <a:srgbClr val="020202"/>
                </a:solidFill>
                <a:effectLst/>
                <a:latin typeface="Consolas" panose="020B0609020204030204" pitchFamily="49" charset="0"/>
              </a:rPr>
              <a:t>var</a:t>
            </a:r>
            <a:r>
              <a:rPr kumimoji="0" lang="en-US" altLang="en-US" sz="1600" b="1" i="0" u="none" strike="noStrike" cap="none" normalizeH="0" baseline="0" dirty="0" smtClean="0">
                <a:ln>
                  <a:noFill/>
                </a:ln>
                <a:solidFill>
                  <a:srgbClr val="020202"/>
                </a:solidFill>
                <a:effectLst/>
                <a:latin typeface="Consolas" panose="020B0609020204030204" pitchFamily="49" charset="0"/>
              </a:rPr>
              <a:t> count;</a:t>
            </a:r>
            <a:br>
              <a:rPr kumimoji="0" lang="en-US" altLang="en-US" sz="1600" b="1" i="0" u="none" strike="noStrike" cap="none" normalizeH="0" baseline="0" dirty="0" smtClean="0">
                <a:ln>
                  <a:noFill/>
                </a:ln>
                <a:solidFill>
                  <a:srgbClr val="020202"/>
                </a:solidFill>
                <a:effectLst/>
                <a:latin typeface="Consolas" panose="020B0609020204030204" pitchFamily="49" charset="0"/>
              </a:rPr>
            </a:br>
            <a:r>
              <a:rPr kumimoji="0" lang="en-US" altLang="en-US" sz="1600" b="1" i="0" u="none" strike="noStrike" cap="none" normalizeH="0" baseline="0" dirty="0" smtClean="0">
                <a:ln>
                  <a:noFill/>
                </a:ln>
                <a:solidFill>
                  <a:srgbClr val="020202"/>
                </a:solidFill>
                <a:effectLst/>
                <a:latin typeface="Consolas" panose="020B0609020204030204" pitchFamily="49" charset="0"/>
              </a:rPr>
              <a:t>run;</a:t>
            </a:r>
            <a:r>
              <a:rPr kumimoji="0" lang="en-US" altLang="en-US" sz="1600" b="1" i="0" u="none" strike="noStrike" cap="none" normalizeH="0" baseline="0" dirty="0" smtClean="0">
                <a:ln>
                  <a:noFill/>
                </a:ln>
                <a:solidFill>
                  <a:schemeClr val="tx1"/>
                </a:solidFill>
                <a:effectLst/>
              </a:rPr>
              <a:t> </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rotWithShape="1">
          <a:blip r:embed="rId2"/>
          <a:srcRect r="11306"/>
          <a:stretch/>
        </p:blipFill>
        <p:spPr>
          <a:xfrm>
            <a:off x="6248400" y="891845"/>
            <a:ext cx="2514600" cy="5966155"/>
          </a:xfrm>
          <a:prstGeom prst="rect">
            <a:avLst/>
          </a:prstGeom>
        </p:spPr>
      </p:pic>
    </p:spTree>
    <p:extLst>
      <p:ext uri="{BB962C8B-B14F-4D97-AF65-F5344CB8AC3E}">
        <p14:creationId xmlns:p14="http://schemas.microsoft.com/office/powerpoint/2010/main" val="13772810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Picture 3"/>
          <p:cNvPicPr>
            <a:picLocks noChangeAspect="1"/>
          </p:cNvPicPr>
          <p:nvPr/>
        </p:nvPicPr>
        <p:blipFill rotWithShape="1">
          <a:blip r:embed="rId2"/>
          <a:srcRect l="11111" r="7936"/>
          <a:stretch/>
        </p:blipFill>
        <p:spPr>
          <a:xfrm>
            <a:off x="76200" y="685799"/>
            <a:ext cx="3886200" cy="6126087"/>
          </a:xfrm>
          <a:prstGeom prst="rect">
            <a:avLst/>
          </a:prstGeom>
        </p:spPr>
      </p:pic>
      <p:pic>
        <p:nvPicPr>
          <p:cNvPr id="5" name="Picture 4"/>
          <p:cNvPicPr>
            <a:picLocks noChangeAspect="1"/>
          </p:cNvPicPr>
          <p:nvPr/>
        </p:nvPicPr>
        <p:blipFill>
          <a:blip r:embed="rId3"/>
          <a:stretch>
            <a:fillRect/>
          </a:stretch>
        </p:blipFill>
        <p:spPr>
          <a:xfrm>
            <a:off x="4090874" y="914400"/>
            <a:ext cx="4914590" cy="4912638"/>
          </a:xfrm>
          <a:prstGeom prst="rect">
            <a:avLst/>
          </a:prstGeom>
        </p:spPr>
      </p:pic>
    </p:spTree>
    <p:extLst>
      <p:ext uri="{BB962C8B-B14F-4D97-AF65-F5344CB8AC3E}">
        <p14:creationId xmlns:p14="http://schemas.microsoft.com/office/powerpoint/2010/main" val="2730450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p:cNvSpPr txBox="1">
            <a:spLocks noChangeArrowheads="1"/>
          </p:cNvSpPr>
          <p:nvPr/>
        </p:nvSpPr>
        <p:spPr bwMode="auto">
          <a:xfrm>
            <a:off x="381000" y="914400"/>
            <a:ext cx="8153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50000"/>
              </a:spcBef>
              <a:buFont typeface="Wingdings" panose="05000000000000000000" pitchFamily="2" charset="2"/>
              <a:buChar char="§"/>
            </a:pPr>
            <a:r>
              <a:rPr lang="en-US" altLang="en-US" sz="2400" b="1" dirty="0" smtClean="0"/>
              <a:t>Suppose </a:t>
            </a:r>
            <a:r>
              <a:rPr lang="en-US" altLang="en-US" sz="2400" b="1" dirty="0"/>
              <a:t>a student miscalculated the amount of bacteria and recorded a result of 2.3 x 10</a:t>
            </a:r>
            <a:r>
              <a:rPr lang="en-US" altLang="en-US" sz="2400" b="1" baseline="30000" dirty="0"/>
              <a:t>5</a:t>
            </a:r>
            <a:r>
              <a:rPr lang="en-US" altLang="en-US" sz="2400" b="1" dirty="0"/>
              <a:t>.  </a:t>
            </a:r>
            <a:endParaRPr lang="en-US" altLang="en-US" sz="2400" b="1" dirty="0" smtClean="0"/>
          </a:p>
          <a:p>
            <a:pPr marL="342900" indent="-342900">
              <a:spcBef>
                <a:spcPct val="50000"/>
              </a:spcBef>
              <a:buFont typeface="Wingdings" panose="05000000000000000000" pitchFamily="2" charset="2"/>
              <a:buChar char="§"/>
            </a:pPr>
            <a:r>
              <a:rPr lang="en-US" altLang="en-US" sz="2400" b="1" dirty="0" smtClean="0"/>
              <a:t>We include </a:t>
            </a:r>
            <a:r>
              <a:rPr lang="en-US" altLang="en-US" sz="2400" b="1" dirty="0"/>
              <a:t>this value in the data set as 23.0.  </a:t>
            </a:r>
          </a:p>
          <a:p>
            <a:pPr marL="342900" indent="-342900">
              <a:spcBef>
                <a:spcPct val="50000"/>
              </a:spcBef>
              <a:buFont typeface="Wingdings" panose="05000000000000000000" pitchFamily="2" charset="2"/>
              <a:buChar char="§"/>
            </a:pPr>
            <a:r>
              <a:rPr lang="en-US" altLang="en-US" sz="2400" b="1" dirty="0"/>
              <a:t>What effect does this additional observation have on the 95% confidence interval?</a:t>
            </a:r>
          </a:p>
        </p:txBody>
      </p:sp>
      <p:sp>
        <p:nvSpPr>
          <p:cNvPr id="2" name="Title 1"/>
          <p:cNvSpPr>
            <a:spLocks noGrp="1"/>
          </p:cNvSpPr>
          <p:nvPr>
            <p:ph type="title"/>
          </p:nvPr>
        </p:nvSpPr>
        <p:spPr/>
        <p:txBody>
          <a:bodyPr/>
          <a:lstStyle/>
          <a:p>
            <a:r>
              <a:rPr lang="en-US" dirty="0" smtClean="0"/>
              <a:t>Impact of Outliers</a:t>
            </a:r>
            <a:endParaRPr lang="en-US" dirty="0"/>
          </a:p>
        </p:txBody>
      </p:sp>
    </p:spTree>
    <p:extLst>
      <p:ext uri="{BB962C8B-B14F-4D97-AF65-F5344CB8AC3E}">
        <p14:creationId xmlns:p14="http://schemas.microsoft.com/office/powerpoint/2010/main" val="30662343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20350" y="1031628"/>
            <a:ext cx="5723651" cy="5791201"/>
          </a:xfrm>
          <a:prstGeom prst="rect">
            <a:avLst/>
          </a:prstGeom>
        </p:spPr>
      </p:pic>
      <p:sp>
        <p:nvSpPr>
          <p:cNvPr id="2" name="Title 1"/>
          <p:cNvSpPr>
            <a:spLocks noGrp="1"/>
          </p:cNvSpPr>
          <p:nvPr>
            <p:ph type="title"/>
          </p:nvPr>
        </p:nvSpPr>
        <p:spPr/>
        <p:txBody>
          <a:bodyPr/>
          <a:lstStyle/>
          <a:p>
            <a:r>
              <a:rPr lang="en-US" dirty="0" smtClean="0"/>
              <a:t>Output</a:t>
            </a:r>
            <a:endParaRPr lang="en-US" dirty="0"/>
          </a:p>
        </p:txBody>
      </p:sp>
      <p:pic>
        <p:nvPicPr>
          <p:cNvPr id="4" name="Picture 3"/>
          <p:cNvPicPr>
            <a:picLocks noChangeAspect="1"/>
          </p:cNvPicPr>
          <p:nvPr/>
        </p:nvPicPr>
        <p:blipFill rotWithShape="1">
          <a:blip r:embed="rId3"/>
          <a:srcRect l="15234" r="6903"/>
          <a:stretch/>
        </p:blipFill>
        <p:spPr>
          <a:xfrm>
            <a:off x="152400" y="808891"/>
            <a:ext cx="3505200" cy="5715000"/>
          </a:xfrm>
          <a:prstGeom prst="rect">
            <a:avLst/>
          </a:prstGeom>
        </p:spPr>
      </p:pic>
    </p:spTree>
    <p:extLst>
      <p:ext uri="{BB962C8B-B14F-4D97-AF65-F5344CB8AC3E}">
        <p14:creationId xmlns:p14="http://schemas.microsoft.com/office/powerpoint/2010/main" val="21527044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14400"/>
                <a:ext cx="8305800" cy="4983163"/>
              </a:xfrm>
            </p:spPr>
            <p:txBody>
              <a:bodyPr/>
              <a:lstStyle/>
              <a:p>
                <a:pPr marL="457200" indent="-457200">
                  <a:spcBef>
                    <a:spcPts val="0"/>
                  </a:spcBef>
                  <a:spcAft>
                    <a:spcPts val="3000"/>
                  </a:spcAft>
                  <a:buSzPct val="100000"/>
                  <a:buFont typeface="+mj-lt"/>
                  <a:buAutoNum type="arabicParenR"/>
                </a:pPr>
                <a:r>
                  <a:rPr lang="en-US" b="1" dirty="0" smtClean="0"/>
                  <a:t>A sample of size n = 100 produced a sample mean of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𝑿</m:t>
                        </m:r>
                      </m:e>
                    </m:acc>
                  </m:oMath>
                </a14:m>
                <a:r>
                  <a:rPr lang="en-US" b="1" dirty="0" smtClean="0"/>
                  <a:t>= </a:t>
                </a:r>
                <a:r>
                  <a:rPr lang="en-US" b="1" dirty="0"/>
                  <a:t>16. </a:t>
                </a:r>
                <a:r>
                  <a:rPr lang="en-US" b="1" dirty="0" smtClean="0"/>
                  <a:t>Assuming population </a:t>
                </a:r>
                <a:r>
                  <a:rPr lang="en-US" b="1" dirty="0"/>
                  <a:t>standard deviation σ = 3, compute </a:t>
                </a:r>
                <a:r>
                  <a:rPr lang="en-US" b="1" dirty="0" smtClean="0"/>
                  <a:t>95</a:t>
                </a:r>
                <a:r>
                  <a:rPr lang="en-US" b="1" dirty="0"/>
                  <a:t>% confidence interval for </a:t>
                </a:r>
                <a:r>
                  <a:rPr lang="en-US" b="1" dirty="0" smtClean="0"/>
                  <a:t>population </a:t>
                </a:r>
                <a:r>
                  <a:rPr lang="en-US" b="1" dirty="0"/>
                  <a:t>mean µ. </a:t>
                </a:r>
                <a:endParaRPr lang="en-US" b="1" dirty="0" smtClean="0"/>
              </a:p>
              <a:p>
                <a:pPr marL="457200" indent="-457200">
                  <a:spcBef>
                    <a:spcPts val="0"/>
                  </a:spcBef>
                  <a:spcAft>
                    <a:spcPts val="3000"/>
                  </a:spcAft>
                  <a:buSzPct val="100000"/>
                  <a:buFont typeface="+mj-lt"/>
                  <a:buAutoNum type="arabicParenR"/>
                </a:pPr>
                <a:r>
                  <a:rPr lang="en-US" b="1" dirty="0"/>
                  <a:t>We observed 28 successes in 70 independent Bernoulli trials. </a:t>
                </a:r>
                <a:r>
                  <a:rPr lang="en-US" b="1" dirty="0" smtClean="0"/>
                  <a:t>Compute </a:t>
                </a:r>
                <a:r>
                  <a:rPr lang="en-US" b="1" dirty="0"/>
                  <a:t>a 90% confidence interval for the population proportion p. </a:t>
                </a:r>
                <a:endParaRPr lang="en-US" b="1" dirty="0" smtClean="0"/>
              </a:p>
              <a:p>
                <a:pPr marL="457200" indent="-457200">
                  <a:spcBef>
                    <a:spcPts val="0"/>
                  </a:spcBef>
                  <a:spcAft>
                    <a:spcPts val="3000"/>
                  </a:spcAft>
                  <a:buSzPct val="100000"/>
                  <a:buFont typeface="+mj-lt"/>
                  <a:buAutoNum type="arabicParenR"/>
                </a:pPr>
                <a:r>
                  <a:rPr lang="en-US" b="1" dirty="0"/>
                  <a:t>To assess the accuracy of a laboratory scale, a standard weight that is known to weigh 1 gram is repeatedly weighed 4 times. The resulting measurements (in grams) are: 0.95, 1.02, 1.01, 0.98. </a:t>
                </a:r>
                <a:r>
                  <a:rPr lang="en-US" b="1" dirty="0" smtClean="0"/>
                  <a:t>The sample mean is 0.99 and the sample standard deviation is 0.032. Compute </a:t>
                </a:r>
                <a:r>
                  <a:rPr lang="en-US" b="1" dirty="0"/>
                  <a:t>a 95% confidence interval for µ.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14400"/>
                <a:ext cx="8305800" cy="4983163"/>
              </a:xfrm>
              <a:blipFill>
                <a:blip r:embed="rId2"/>
                <a:stretch>
                  <a:fillRect l="-660" t="-490"/>
                </a:stretch>
              </a:blipFill>
            </p:spPr>
            <p:txBody>
              <a:bodyPr/>
              <a:lstStyle/>
              <a:p>
                <a:r>
                  <a:rPr lang="en-US">
                    <a:noFill/>
                  </a:rPr>
                  <a:t> </a:t>
                </a:r>
              </a:p>
            </p:txBody>
          </p:sp>
        </mc:Fallback>
      </mc:AlternateContent>
    </p:spTree>
    <p:extLst>
      <p:ext uri="{BB962C8B-B14F-4D97-AF65-F5344CB8AC3E}">
        <p14:creationId xmlns:p14="http://schemas.microsoft.com/office/powerpoint/2010/main" val="36723258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a:xfrm>
            <a:off x="228600" y="838200"/>
            <a:ext cx="8305800" cy="4983163"/>
          </a:xfrm>
        </p:spPr>
        <p:txBody>
          <a:bodyPr/>
          <a:lstStyle/>
          <a:p>
            <a:pPr marL="457200" indent="-457200">
              <a:spcBef>
                <a:spcPts val="0"/>
              </a:spcBef>
              <a:spcAft>
                <a:spcPts val="3000"/>
              </a:spcAft>
              <a:buSzPct val="100000"/>
              <a:buFont typeface="+mj-lt"/>
              <a:buAutoNum type="arabicParenR" startAt="4"/>
            </a:pPr>
            <a:r>
              <a:rPr lang="en-US" b="1" dirty="0" smtClean="0">
                <a:latin typeface="Arial" panose="020B0604020202020204" pitchFamily="34" charset="0"/>
                <a:cs typeface="Arial" panose="020B0604020202020204" pitchFamily="34" charset="0"/>
              </a:rPr>
              <a:t>You want to estimate with 95% confidence the difference between the mean length of the cobs of two varieties of sweet corn (A and B). You randomly sample 100 cobs of variety A and 110 cobs of variety B and find the mean length to be 8.5 inches and 7.5 inches, respectively. Prior research tells you that the population standard deviations for A and B are 0.35 and 0.45 inches, respectively.</a:t>
            </a:r>
          </a:p>
          <a:p>
            <a:pPr marL="457200" indent="-457200">
              <a:spcBef>
                <a:spcPts val="0"/>
              </a:spcBef>
              <a:spcAft>
                <a:spcPts val="3000"/>
              </a:spcAft>
              <a:buSzPct val="100000"/>
              <a:buFont typeface="+mj-lt"/>
              <a:buAutoNum type="arabicParenR" startAt="4"/>
            </a:pPr>
            <a:r>
              <a:rPr lang="en-US" b="1" dirty="0" smtClean="0">
                <a:latin typeface="Arial" panose="020B0604020202020204" pitchFamily="34" charset="0"/>
                <a:cs typeface="Arial" panose="020B0604020202020204" pitchFamily="34" charset="0"/>
              </a:rPr>
              <a:t>Suppose a sample of 30 students are given a test. If the sample has a standard deviation of 12.23 points, find a 90% confidence interval for the population standard deviation.</a:t>
            </a:r>
          </a:p>
          <a:p>
            <a:pPr marL="457200" indent="-457200">
              <a:spcBef>
                <a:spcPts val="0"/>
              </a:spcBef>
              <a:spcAft>
                <a:spcPts val="3000"/>
              </a:spcAft>
              <a:buSzPct val="100000"/>
              <a:buFont typeface="+mj-lt"/>
              <a:buAutoNum type="arabicParenR" startAt="4"/>
            </a:pPr>
            <a:r>
              <a:rPr lang="en-US" b="1" dirty="0" smtClean="0">
                <a:latin typeface="Arial" panose="020B0604020202020204" pitchFamily="34" charset="0"/>
                <a:cs typeface="Arial" panose="020B0604020202020204" pitchFamily="34" charset="0"/>
              </a:rPr>
              <a:t>Researchers want to find a 95% confidence interval for the difference in proportions of women with anemia in two countries. In country A, 840 of 2100 randomly sampled women are anemic. In country B, 323 of 1900 randomly sampled women are anemic.  </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60233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Sample Size</a:t>
            </a:r>
            <a:endParaRPr lang="en-US" dirty="0"/>
          </a:p>
        </p:txBody>
      </p:sp>
    </p:spTree>
    <p:extLst>
      <p:ext uri="{BB962C8B-B14F-4D97-AF65-F5344CB8AC3E}">
        <p14:creationId xmlns:p14="http://schemas.microsoft.com/office/powerpoint/2010/main" val="32018407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much data should we collect?</a:t>
            </a:r>
            <a:endParaRPr lang="en-US" b="1" dirty="0"/>
          </a:p>
        </p:txBody>
      </p:sp>
      <p:sp>
        <p:nvSpPr>
          <p:cNvPr id="30723" name="Rectangle 3"/>
          <p:cNvSpPr>
            <a:spLocks noGrp="1" noChangeArrowheads="1"/>
          </p:cNvSpPr>
          <p:nvPr>
            <p:ph idx="1"/>
          </p:nvPr>
        </p:nvSpPr>
        <p:spPr>
          <a:xfrm>
            <a:off x="457201" y="914400"/>
            <a:ext cx="8229600" cy="5638800"/>
          </a:xfrm>
        </p:spPr>
        <p:txBody>
          <a:bodyPr>
            <a:normAutofit lnSpcReduction="10000"/>
          </a:bodyPr>
          <a:lstStyle/>
          <a:p>
            <a:pPr>
              <a:spcBef>
                <a:spcPts val="0"/>
              </a:spcBef>
              <a:spcAft>
                <a:spcPts val="1800"/>
              </a:spcAft>
              <a:buClrTx/>
              <a:buSzPct val="100000"/>
            </a:pPr>
            <a:r>
              <a:rPr lang="en-US" altLang="en-US" sz="2400" b="1" dirty="0">
                <a:sym typeface="Symbol" panose="05050102010706020507" pitchFamily="18" charset="2"/>
              </a:rPr>
              <a:t>How many </a:t>
            </a:r>
            <a:r>
              <a:rPr lang="en-US" altLang="en-US" sz="2400" b="1" dirty="0" smtClean="0">
                <a:sym typeface="Symbol" panose="05050102010706020507" pitchFamily="18" charset="2"/>
              </a:rPr>
              <a:t>samples </a:t>
            </a:r>
            <a:r>
              <a:rPr lang="en-US" altLang="en-US" sz="2400" b="1" dirty="0">
                <a:sym typeface="Symbol" panose="05050102010706020507" pitchFamily="18" charset="2"/>
              </a:rPr>
              <a:t>are needed to assure a given probability of detecting a statistically significant effect of a given magnitude if one truly exists?</a:t>
            </a:r>
          </a:p>
          <a:p>
            <a:pPr>
              <a:spcBef>
                <a:spcPts val="0"/>
              </a:spcBef>
              <a:spcAft>
                <a:spcPts val="1800"/>
              </a:spcAft>
            </a:pPr>
            <a:r>
              <a:rPr lang="en-US" altLang="en-US" sz="2400" b="1" dirty="0">
                <a:sym typeface="Symbol" panose="05050102010706020507" pitchFamily="18" charset="2"/>
              </a:rPr>
              <a:t>If the sample is too small: </a:t>
            </a:r>
          </a:p>
          <a:p>
            <a:pPr lvl="1">
              <a:spcBef>
                <a:spcPts val="0"/>
              </a:spcBef>
              <a:spcAft>
                <a:spcPts val="1800"/>
              </a:spcAft>
            </a:pPr>
            <a:r>
              <a:rPr lang="en-US" altLang="en-US" sz="2200" dirty="0">
                <a:sym typeface="Symbol" panose="05050102010706020507" pitchFamily="18" charset="2"/>
              </a:rPr>
              <a:t>Study may fail to answer it’s research question. </a:t>
            </a:r>
          </a:p>
          <a:p>
            <a:pPr lvl="1">
              <a:spcBef>
                <a:spcPts val="0"/>
              </a:spcBef>
              <a:spcAft>
                <a:spcPts val="1800"/>
              </a:spcAft>
            </a:pPr>
            <a:r>
              <a:rPr lang="en-US" altLang="en-US" sz="2200" dirty="0">
                <a:sym typeface="Symbol" panose="05050102010706020507" pitchFamily="18" charset="2"/>
              </a:rPr>
              <a:t>Study may fail to detect important effects or associations. </a:t>
            </a:r>
          </a:p>
          <a:p>
            <a:pPr lvl="1">
              <a:spcBef>
                <a:spcPts val="0"/>
              </a:spcBef>
              <a:spcAft>
                <a:spcPts val="1800"/>
              </a:spcAft>
            </a:pPr>
            <a:r>
              <a:rPr lang="en-US" altLang="en-US" sz="2200" dirty="0">
                <a:sym typeface="Symbol" panose="05050102010706020507" pitchFamily="18" charset="2"/>
              </a:rPr>
              <a:t>Study may associate this effect or association imprecisely</a:t>
            </a:r>
            <a:r>
              <a:rPr lang="en-US" altLang="en-US" sz="2200" b="1" dirty="0">
                <a:sym typeface="Symbol" panose="05050102010706020507" pitchFamily="18" charset="2"/>
              </a:rPr>
              <a:t>. </a:t>
            </a:r>
          </a:p>
          <a:p>
            <a:pPr>
              <a:spcBef>
                <a:spcPts val="0"/>
              </a:spcBef>
              <a:spcAft>
                <a:spcPts val="1800"/>
              </a:spcAft>
            </a:pPr>
            <a:r>
              <a:rPr lang="en-US" altLang="en-US" sz="2400" b="1" dirty="0">
                <a:sym typeface="Symbol" panose="05050102010706020507" pitchFamily="18" charset="2"/>
              </a:rPr>
              <a:t>If the sample size is too large: </a:t>
            </a:r>
          </a:p>
          <a:p>
            <a:pPr lvl="1">
              <a:spcBef>
                <a:spcPts val="0"/>
              </a:spcBef>
              <a:spcAft>
                <a:spcPts val="1800"/>
              </a:spcAft>
            </a:pPr>
            <a:r>
              <a:rPr lang="en-US" altLang="en-US" sz="2200" dirty="0">
                <a:sym typeface="Symbol" panose="05050102010706020507" pitchFamily="18" charset="2"/>
              </a:rPr>
              <a:t>Study will be difficult and costly. </a:t>
            </a:r>
          </a:p>
          <a:p>
            <a:pPr lvl="1">
              <a:spcBef>
                <a:spcPts val="0"/>
              </a:spcBef>
              <a:spcAft>
                <a:spcPts val="1800"/>
              </a:spcAft>
            </a:pPr>
            <a:r>
              <a:rPr lang="en-US" altLang="en-US" sz="2200" dirty="0">
                <a:sym typeface="Symbol" panose="05050102010706020507" pitchFamily="18" charset="2"/>
              </a:rPr>
              <a:t>Time constraint. </a:t>
            </a:r>
          </a:p>
          <a:p>
            <a:pPr lvl="1">
              <a:spcBef>
                <a:spcPts val="0"/>
              </a:spcBef>
              <a:spcAft>
                <a:spcPts val="1800"/>
              </a:spcAft>
            </a:pPr>
            <a:r>
              <a:rPr lang="en-US" altLang="en-US" sz="2200" dirty="0">
                <a:sym typeface="Symbol" panose="05050102010706020507" pitchFamily="18" charset="2"/>
              </a:rPr>
              <a:t>Loss of accuracy</a:t>
            </a:r>
            <a:r>
              <a:rPr lang="en-US" altLang="en-US" sz="2200" dirty="0" smtClean="0">
                <a:sym typeface="Symbol" panose="05050102010706020507" pitchFamily="18" charset="2"/>
              </a:rPr>
              <a:t>.</a:t>
            </a:r>
            <a:endParaRPr lang="en-US" altLang="en-US" sz="2200" dirty="0">
              <a:sym typeface="Symbol" panose="05050102010706020507" pitchFamily="18" charset="2"/>
            </a:endParaRPr>
          </a:p>
        </p:txBody>
      </p:sp>
    </p:spTree>
    <p:extLst>
      <p:ext uri="{BB962C8B-B14F-4D97-AF65-F5344CB8AC3E}">
        <p14:creationId xmlns:p14="http://schemas.microsoft.com/office/powerpoint/2010/main" val="30377943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much data should we collect?</a:t>
            </a:r>
            <a:endParaRPr lang="en-US" b="1" dirty="0"/>
          </a:p>
        </p:txBody>
      </p:sp>
      <p:sp>
        <p:nvSpPr>
          <p:cNvPr id="30723" name="Rectangle 3"/>
          <p:cNvSpPr>
            <a:spLocks noGrp="1" noChangeArrowheads="1"/>
          </p:cNvSpPr>
          <p:nvPr>
            <p:ph idx="1"/>
          </p:nvPr>
        </p:nvSpPr>
        <p:spPr>
          <a:xfrm>
            <a:off x="457201" y="914400"/>
            <a:ext cx="8229600" cy="5638800"/>
          </a:xfrm>
        </p:spPr>
        <p:txBody>
          <a:bodyPr>
            <a:noAutofit/>
          </a:bodyPr>
          <a:lstStyle/>
          <a:p>
            <a:pPr>
              <a:spcBef>
                <a:spcPts val="0"/>
              </a:spcBef>
              <a:spcAft>
                <a:spcPts val="1200"/>
              </a:spcAft>
              <a:buClrTx/>
              <a:buSzPct val="100000"/>
            </a:pPr>
            <a:r>
              <a:rPr lang="en-US" sz="2400" b="1" dirty="0" smtClean="0"/>
              <a:t>Sample </a:t>
            </a:r>
            <a:r>
              <a:rPr lang="en-US" sz="2400" b="1" dirty="0"/>
              <a:t>size calculations are important to ensure that estimates are obtained with required precision or confidence. </a:t>
            </a:r>
            <a:endParaRPr lang="en-US" altLang="en-US" sz="2400" b="1" dirty="0">
              <a:sym typeface="Symbol" panose="05050102010706020507" pitchFamily="18" charset="2"/>
            </a:endParaRPr>
          </a:p>
          <a:p>
            <a:pPr>
              <a:spcBef>
                <a:spcPts val="0"/>
              </a:spcBef>
              <a:spcAft>
                <a:spcPts val="1200"/>
              </a:spcAft>
            </a:pPr>
            <a:r>
              <a:rPr lang="en-US" altLang="en-US" sz="2400" b="1" dirty="0">
                <a:sym typeface="Symbol" panose="05050102010706020507" pitchFamily="18" charset="2"/>
              </a:rPr>
              <a:t>R</a:t>
            </a:r>
            <a:r>
              <a:rPr lang="en-US" altLang="en-US" sz="2400" b="1" dirty="0" smtClean="0">
                <a:sym typeface="Symbol" panose="05050102010706020507" pitchFamily="18" charset="2"/>
              </a:rPr>
              <a:t>equired </a:t>
            </a:r>
            <a:r>
              <a:rPr lang="en-US" altLang="en-US" sz="2400" b="1" dirty="0">
                <a:sym typeface="Symbol" panose="05050102010706020507" pitchFamily="18" charset="2"/>
              </a:rPr>
              <a:t>for the following reasons:</a:t>
            </a:r>
          </a:p>
          <a:p>
            <a:pPr marL="576263" lvl="1" indent="-228600">
              <a:spcBef>
                <a:spcPts val="0"/>
              </a:spcBef>
              <a:spcAft>
                <a:spcPts val="1200"/>
              </a:spcAft>
            </a:pPr>
            <a:r>
              <a:rPr lang="en-US" altLang="en-US" sz="2400" dirty="0">
                <a:sym typeface="Symbol" panose="05050102010706020507" pitchFamily="18" charset="2"/>
              </a:rPr>
              <a:t>To allow appropriate analysis</a:t>
            </a:r>
          </a:p>
          <a:p>
            <a:pPr marL="576263" lvl="1" indent="-228600">
              <a:spcBef>
                <a:spcPts val="0"/>
              </a:spcBef>
              <a:spcAft>
                <a:spcPts val="1200"/>
              </a:spcAft>
            </a:pPr>
            <a:r>
              <a:rPr lang="en-US" altLang="en-US" sz="2400" dirty="0">
                <a:sym typeface="Symbol" panose="05050102010706020507" pitchFamily="18" charset="2"/>
              </a:rPr>
              <a:t>To provide desired level of accuracy</a:t>
            </a:r>
          </a:p>
          <a:p>
            <a:pPr marL="576263" lvl="1" indent="-228600">
              <a:spcBef>
                <a:spcPts val="0"/>
              </a:spcBef>
              <a:spcAft>
                <a:spcPts val="1200"/>
              </a:spcAft>
            </a:pPr>
            <a:r>
              <a:rPr lang="en-US" altLang="en-US" sz="2400" dirty="0">
                <a:sym typeface="Symbol" panose="05050102010706020507" pitchFamily="18" charset="2"/>
              </a:rPr>
              <a:t>To allow validity to the significance test. </a:t>
            </a:r>
          </a:p>
          <a:p>
            <a:pPr>
              <a:spcBef>
                <a:spcPts val="0"/>
              </a:spcBef>
              <a:spcAft>
                <a:spcPts val="1200"/>
              </a:spcAft>
              <a:buClrTx/>
              <a:buSzPct val="100000"/>
            </a:pPr>
            <a:r>
              <a:rPr lang="en-US" sz="2400" b="1" u="sng" dirty="0" smtClean="0"/>
              <a:t>Examples:</a:t>
            </a:r>
            <a:endParaRPr lang="en-US" sz="2400" b="1" u="sng" dirty="0"/>
          </a:p>
          <a:p>
            <a:pPr marL="576263" lvl="1" indent="-228600">
              <a:spcBef>
                <a:spcPts val="0"/>
              </a:spcBef>
              <a:spcAft>
                <a:spcPts val="1200"/>
              </a:spcAft>
              <a:buClrTx/>
              <a:buSzPct val="100000"/>
            </a:pPr>
            <a:r>
              <a:rPr lang="en-US" sz="2400" dirty="0" smtClean="0"/>
              <a:t>a </a:t>
            </a:r>
            <a:r>
              <a:rPr lang="en-US" sz="2400" dirty="0"/>
              <a:t>prevalence of 10% from a sample of size 20 ... 95%CI is 1% to 31</a:t>
            </a:r>
            <a:r>
              <a:rPr lang="en-US" sz="2400" dirty="0" smtClean="0"/>
              <a:t>%...</a:t>
            </a:r>
          </a:p>
          <a:p>
            <a:pPr marL="576263" lvl="1" indent="-228600">
              <a:spcBef>
                <a:spcPts val="0"/>
              </a:spcBef>
              <a:spcAft>
                <a:spcPts val="1200"/>
              </a:spcAft>
              <a:buClrTx/>
              <a:buSzPct val="100000"/>
            </a:pPr>
            <a:r>
              <a:rPr lang="en-US" sz="2400" dirty="0" smtClean="0"/>
              <a:t>a </a:t>
            </a:r>
            <a:r>
              <a:rPr lang="en-US" sz="2400" dirty="0"/>
              <a:t>prevalence of 10% from a sample of size 400 ... 95%CI is 7% to 13</a:t>
            </a:r>
            <a:r>
              <a:rPr lang="en-US" sz="2400" dirty="0" smtClean="0"/>
              <a:t>%</a:t>
            </a:r>
            <a:endParaRPr lang="en-US" sz="2400" dirty="0"/>
          </a:p>
        </p:txBody>
      </p:sp>
    </p:spTree>
    <p:extLst>
      <p:ext uri="{BB962C8B-B14F-4D97-AF65-F5344CB8AC3E}">
        <p14:creationId xmlns:p14="http://schemas.microsoft.com/office/powerpoint/2010/main" val="22261999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b="1" dirty="0" smtClean="0"/>
              <a:t>Calculating Sample Sizes</a:t>
            </a:r>
            <a:endParaRPr lang="en-US" altLang="en-US" b="1" dirty="0"/>
          </a:p>
        </p:txBody>
      </p:sp>
      <p:sp>
        <p:nvSpPr>
          <p:cNvPr id="7171" name="Rectangle 3"/>
          <p:cNvSpPr>
            <a:spLocks noGrp="1" noChangeArrowheads="1"/>
          </p:cNvSpPr>
          <p:nvPr>
            <p:ph type="body" idx="1"/>
          </p:nvPr>
        </p:nvSpPr>
        <p:spPr>
          <a:xfrm>
            <a:off x="457200" y="1143000"/>
            <a:ext cx="7924800" cy="4983163"/>
          </a:xfrm>
        </p:spPr>
        <p:txBody>
          <a:bodyPr/>
          <a:lstStyle/>
          <a:p>
            <a:pPr>
              <a:spcBef>
                <a:spcPts val="0"/>
              </a:spcBef>
              <a:spcAft>
                <a:spcPts val="2400"/>
              </a:spcAft>
            </a:pPr>
            <a:r>
              <a:rPr lang="en-US" altLang="en-US" sz="2400" b="1" dirty="0"/>
              <a:t>Depends on several factors:</a:t>
            </a:r>
          </a:p>
          <a:p>
            <a:pPr marL="576263" lvl="1" indent="-228600">
              <a:spcBef>
                <a:spcPts val="0"/>
              </a:spcBef>
              <a:spcAft>
                <a:spcPts val="2400"/>
              </a:spcAft>
            </a:pPr>
            <a:r>
              <a:rPr lang="en-US" altLang="en-US" sz="2400" dirty="0"/>
              <a:t>Type I </a:t>
            </a:r>
            <a:r>
              <a:rPr lang="en-US" altLang="en-US" sz="2400" dirty="0" smtClean="0"/>
              <a:t>error (significance)</a:t>
            </a:r>
            <a:endParaRPr lang="en-US" altLang="en-US" sz="2400" dirty="0"/>
          </a:p>
          <a:p>
            <a:pPr marL="576263" lvl="1" indent="-228600">
              <a:spcBef>
                <a:spcPts val="0"/>
              </a:spcBef>
              <a:spcAft>
                <a:spcPts val="2400"/>
              </a:spcAft>
            </a:pPr>
            <a:r>
              <a:rPr lang="en-US" altLang="en-US" sz="2400" dirty="0"/>
              <a:t>Type II error (power)</a:t>
            </a:r>
          </a:p>
          <a:p>
            <a:pPr marL="576263" lvl="1" indent="-228600">
              <a:spcBef>
                <a:spcPts val="0"/>
              </a:spcBef>
              <a:spcAft>
                <a:spcPts val="2400"/>
              </a:spcAft>
            </a:pPr>
            <a:r>
              <a:rPr lang="en-US" altLang="en-US" sz="2400" dirty="0"/>
              <a:t>Difference </a:t>
            </a:r>
            <a:r>
              <a:rPr lang="en-US" altLang="en-US" sz="2400" dirty="0" smtClean="0"/>
              <a:t>trying </a:t>
            </a:r>
            <a:r>
              <a:rPr lang="en-US" altLang="en-US" sz="2400" dirty="0"/>
              <a:t>to detect </a:t>
            </a:r>
            <a:r>
              <a:rPr lang="en-US" altLang="en-US" sz="2400" dirty="0" smtClean="0"/>
              <a:t>(effect size)</a:t>
            </a:r>
            <a:endParaRPr lang="en-US" altLang="en-US" sz="2400" dirty="0"/>
          </a:p>
          <a:p>
            <a:pPr marL="576263" lvl="1" indent="-228600">
              <a:spcBef>
                <a:spcPts val="0"/>
              </a:spcBef>
              <a:spcAft>
                <a:spcPts val="2400"/>
              </a:spcAft>
            </a:pPr>
            <a:r>
              <a:rPr lang="en-US" altLang="en-US" sz="2400" dirty="0"/>
              <a:t>Standard deviation</a:t>
            </a:r>
          </a:p>
          <a:p>
            <a:pPr>
              <a:spcBef>
                <a:spcPts val="0"/>
              </a:spcBef>
              <a:spcAft>
                <a:spcPts val="2400"/>
              </a:spcAft>
            </a:pPr>
            <a:r>
              <a:rPr lang="en-US" altLang="en-US" sz="2400" b="1" dirty="0"/>
              <a:t>Remember this is decided BEFORE the study!!!</a:t>
            </a:r>
          </a:p>
        </p:txBody>
      </p:sp>
    </p:spTree>
    <p:extLst>
      <p:ext uri="{BB962C8B-B14F-4D97-AF65-F5344CB8AC3E}">
        <p14:creationId xmlns:p14="http://schemas.microsoft.com/office/powerpoint/2010/main" val="1943804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TI Corporate">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akeholder_engagement_KW.potx" id="{102897D8-16FB-447A-A611-BC7DE1BCB35E}" vid="{1B48EE2A-576A-425E-847B-85C7E42970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Stakeholder_engagement_KW</Template>
  <TotalTime>11821</TotalTime>
  <Words>5643</Words>
  <Application>Microsoft Office PowerPoint</Application>
  <PresentationFormat>On-screen Show (4:3)</PresentationFormat>
  <Paragraphs>875</Paragraphs>
  <Slides>115</Slides>
  <Notes>14</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115</vt:i4>
      </vt:variant>
    </vt:vector>
  </HeadingPairs>
  <TitlesOfParts>
    <vt:vector size="137" baseType="lpstr">
      <vt:lpstr>MS PGothic</vt:lpstr>
      <vt:lpstr>MS PGothic</vt:lpstr>
      <vt:lpstr>Arial</vt:lpstr>
      <vt:lpstr>Arial Narrow</vt:lpstr>
      <vt:lpstr>Arial Rounded MT Bold</vt:lpstr>
      <vt:lpstr>Calibri</vt:lpstr>
      <vt:lpstr>Cambria Math</vt:lpstr>
      <vt:lpstr>Comic Sans MS</vt:lpstr>
      <vt:lpstr>Consolas</vt:lpstr>
      <vt:lpstr>Courier New</vt:lpstr>
      <vt:lpstr>Garamond</vt:lpstr>
      <vt:lpstr>Geneva</vt:lpstr>
      <vt:lpstr>Lucida Grande</vt:lpstr>
      <vt:lpstr>Symbol</vt:lpstr>
      <vt:lpstr>Tahoma</vt:lpstr>
      <vt:lpstr>Times</vt:lpstr>
      <vt:lpstr>Times New Roman</vt:lpstr>
      <vt:lpstr>Wingdings</vt:lpstr>
      <vt:lpstr>ヒラギノ角ゴ Pro W3</vt:lpstr>
      <vt:lpstr>1_RTI Corporate</vt:lpstr>
      <vt:lpstr>Equation</vt:lpstr>
      <vt:lpstr>Microsoft Equation 3.0</vt:lpstr>
      <vt:lpstr>One Health Summer Institute Introduction to Data Analytics, Statistics &amp; Programming in Epidemiologic Research</vt:lpstr>
      <vt:lpstr>Statistical Concepts</vt:lpstr>
      <vt:lpstr>What is Statistics?</vt:lpstr>
      <vt:lpstr>Branches of Statistics</vt:lpstr>
      <vt:lpstr>Populations and Samples</vt:lpstr>
      <vt:lpstr>Parameters and Statistics</vt:lpstr>
      <vt:lpstr>Parameter or Statistic?</vt:lpstr>
      <vt:lpstr>The Goal of Inferential Statistics</vt:lpstr>
      <vt:lpstr>Types of Data</vt:lpstr>
      <vt:lpstr>Precision and Accuracy</vt:lpstr>
      <vt:lpstr>Variables</vt:lpstr>
      <vt:lpstr>Scales of Measurement</vt:lpstr>
      <vt:lpstr>Summary of Scales of Measurement</vt:lpstr>
      <vt:lpstr>What is a distribution?</vt:lpstr>
      <vt:lpstr>Types of Distributions</vt:lpstr>
      <vt:lpstr>Measures of Central Tendency</vt:lpstr>
      <vt:lpstr>Measures of Dispersion</vt:lpstr>
      <vt:lpstr>Common Distributions</vt:lpstr>
      <vt:lpstr>Binomial Distribution</vt:lpstr>
      <vt:lpstr>Poisson Distribution</vt:lpstr>
      <vt:lpstr>Other Discrete Distributions</vt:lpstr>
      <vt:lpstr>Uniform Distribution</vt:lpstr>
      <vt:lpstr>Normal Distribution</vt:lpstr>
      <vt:lpstr>Standard Normal Distribution</vt:lpstr>
      <vt:lpstr>The Empirical Rule</vt:lpstr>
      <vt:lpstr>Properties of the Normal Distribution</vt:lpstr>
      <vt:lpstr>Variations of Normal Distribution</vt:lpstr>
      <vt:lpstr>Relationship Among Measures of Central Tendency</vt:lpstr>
      <vt:lpstr>“Children” of the Normal Distribution</vt:lpstr>
      <vt:lpstr>“Children” of the Normal Distribution</vt:lpstr>
      <vt:lpstr>Log-Normal Distribution</vt:lpstr>
      <vt:lpstr>Exponential Distribution</vt:lpstr>
      <vt:lpstr>Triangular Distribution</vt:lpstr>
      <vt:lpstr>Summary</vt:lpstr>
      <vt:lpstr>Central Limit Theorem</vt:lpstr>
      <vt:lpstr>Central Limit Theorem (CLT)</vt:lpstr>
      <vt:lpstr>Central Limit Theorem</vt:lpstr>
      <vt:lpstr>Mathematical Theory for CLT</vt:lpstr>
      <vt:lpstr>Mathematical Proof</vt:lpstr>
      <vt:lpstr>Visualize Central Limit Theorem</vt:lpstr>
      <vt:lpstr>CLT Applies to Any Population</vt:lpstr>
      <vt:lpstr>Try It!</vt:lpstr>
      <vt:lpstr>Hypothesis Testing, Confidence Intervals  and Calculating Sample Sizes </vt:lpstr>
      <vt:lpstr>Types of Research Questions</vt:lpstr>
      <vt:lpstr>Thought Process</vt:lpstr>
      <vt:lpstr>Notation</vt:lpstr>
      <vt:lpstr>Hypothesis – Example 1</vt:lpstr>
      <vt:lpstr>Hypothesis – Example 2</vt:lpstr>
      <vt:lpstr>Hypothesis Testing</vt:lpstr>
      <vt:lpstr>Types of Hypotheses</vt:lpstr>
      <vt:lpstr>Hypothesis Testing</vt:lpstr>
      <vt:lpstr>Goal of Hypothesis Testing</vt:lpstr>
      <vt:lpstr>Elements of a Hypothesis Test</vt:lpstr>
      <vt:lpstr>Null and Alternative Hypotheses</vt:lpstr>
      <vt:lpstr>Important!</vt:lpstr>
      <vt:lpstr>Test Statistic</vt:lpstr>
      <vt:lpstr>Rejection Region</vt:lpstr>
      <vt:lpstr>One-Tailed vs Two-Tailed Tests</vt:lpstr>
      <vt:lpstr>Errors in Hypothesis Tests</vt:lpstr>
      <vt:lpstr>Type I &amp; Type II Errors</vt:lpstr>
      <vt:lpstr>Type I Errors</vt:lpstr>
      <vt:lpstr>Type II Errors</vt:lpstr>
      <vt:lpstr>Significance and Power</vt:lpstr>
      <vt:lpstr>P-value</vt:lpstr>
      <vt:lpstr>P-Values</vt:lpstr>
      <vt:lpstr>Statistical Power</vt:lpstr>
      <vt:lpstr>Calculating Power</vt:lpstr>
      <vt:lpstr>Factors Effecting Statistical Power</vt:lpstr>
      <vt:lpstr>Approach for Testing Statistical Hypotheses</vt:lpstr>
      <vt:lpstr>Making A Decision</vt:lpstr>
      <vt:lpstr>Adjusting for Multiple Comparisons</vt:lpstr>
      <vt:lpstr>An Example</vt:lpstr>
      <vt:lpstr>Analyzing the Data</vt:lpstr>
      <vt:lpstr>Results</vt:lpstr>
      <vt:lpstr>Results</vt:lpstr>
      <vt:lpstr>Results</vt:lpstr>
      <vt:lpstr>Results</vt:lpstr>
      <vt:lpstr>Let’s Practice…</vt:lpstr>
      <vt:lpstr>Let’s Practice…</vt:lpstr>
      <vt:lpstr>Confidence Intervals</vt:lpstr>
      <vt:lpstr>Point Estimates</vt:lpstr>
      <vt:lpstr>Interval Estimates</vt:lpstr>
      <vt:lpstr>Confidence Intervals</vt:lpstr>
      <vt:lpstr>Width and Precision of CI</vt:lpstr>
      <vt:lpstr>Margin of Error</vt:lpstr>
      <vt:lpstr>Interpreting Confidence Intervals</vt:lpstr>
      <vt:lpstr>Let’s Practice…</vt:lpstr>
      <vt:lpstr>Constructing Confidence Intervals</vt:lpstr>
      <vt:lpstr>Example – Constructing a Confidence Interval</vt:lpstr>
      <vt:lpstr>Looking at the Data</vt:lpstr>
      <vt:lpstr>Output</vt:lpstr>
      <vt:lpstr>Impact of Outliers</vt:lpstr>
      <vt:lpstr>Output</vt:lpstr>
      <vt:lpstr>Let’s Practice…</vt:lpstr>
      <vt:lpstr>Let’s Practice…</vt:lpstr>
      <vt:lpstr>Sample Size</vt:lpstr>
      <vt:lpstr>How much data should we collect?</vt:lpstr>
      <vt:lpstr>How much data should we collect?</vt:lpstr>
      <vt:lpstr>Calculating Sample Sizes</vt:lpstr>
      <vt:lpstr> What is Effect Size? </vt:lpstr>
      <vt:lpstr>Which Effect is Bigger?</vt:lpstr>
      <vt:lpstr>Which Effect is Bigger?</vt:lpstr>
      <vt:lpstr>Measuring Effect Size</vt:lpstr>
      <vt:lpstr>Determining Samples Sizes</vt:lpstr>
      <vt:lpstr>To Determine Sample Size Need To Answer Following:</vt:lpstr>
      <vt:lpstr>Sample Size Considerations</vt:lpstr>
      <vt:lpstr>Sample Size Summary</vt:lpstr>
      <vt:lpstr>An Example</vt:lpstr>
      <vt:lpstr>SAS Code</vt:lpstr>
      <vt:lpstr>Estimated Sample Sizes</vt:lpstr>
      <vt:lpstr>Estimating Power for Given Sample Size</vt:lpstr>
      <vt:lpstr>Life is about Trade-offs!</vt:lpstr>
      <vt:lpstr>Let’s Practice…</vt:lpstr>
      <vt:lpstr>Let’s Practice…</vt:lpstr>
      <vt:lpstr>Questions?</vt:lpstr>
    </vt:vector>
  </TitlesOfParts>
  <Company>RTI International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Engaging Stakeholders in Setting Standards to Protect Public Health</dc:title>
  <dc:creator>Kowalcyk, Barbara</dc:creator>
  <cp:lastModifiedBy>kowalcyk.1</cp:lastModifiedBy>
  <cp:revision>514</cp:revision>
  <cp:lastPrinted>2017-10-13T21:00:30Z</cp:lastPrinted>
  <dcterms:created xsi:type="dcterms:W3CDTF">2016-01-12T03:23:41Z</dcterms:created>
  <dcterms:modified xsi:type="dcterms:W3CDTF">2019-08-13T11:09:08Z</dcterms:modified>
</cp:coreProperties>
</file>